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9" r:id="rId2"/>
    <p:sldId id="260"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258" r:id="rId48"/>
    <p:sldId id="305"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6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 Id="rId4" Type="http://schemas.openxmlformats.org/officeDocument/2006/relationships/image" Target="../media/image3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 Id="rId4" Type="http://schemas.openxmlformats.org/officeDocument/2006/relationships/image" Target="../media/image39.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C90161-6E2F-41CE-8956-972081341C6E}" type="doc">
      <dgm:prSet loTypeId="urn:microsoft.com/office/officeart/2005/8/layout/hProcess10" loCatId="process" qsTypeId="urn:microsoft.com/office/officeart/2005/8/quickstyle/simple1" qsCatId="simple" csTypeId="urn:microsoft.com/office/officeart/2005/8/colors/accent1_1" csCatId="accent1" phldr="1"/>
      <dgm:spPr/>
      <dgm:t>
        <a:bodyPr/>
        <a:lstStyle/>
        <a:p>
          <a:endParaRPr lang="en-US"/>
        </a:p>
      </dgm:t>
    </dgm:pt>
    <dgm:pt modelId="{E46577BB-CEA4-4AF1-9318-D13941664FE6}">
      <dgm:prSet phldrT="[Text]" custT="1"/>
      <dgm:spPr/>
      <dgm:t>
        <a:bodyPr/>
        <a:lstStyle/>
        <a:p>
          <a:r>
            <a:rPr lang="en-US" sz="1800" dirty="0" smtClean="0"/>
            <a:t>Build Grid and Geometrical Structures for transformer, windings and boundaries.</a:t>
          </a:r>
          <a:endParaRPr lang="en-US" sz="1800" dirty="0"/>
        </a:p>
      </dgm:t>
    </dgm:pt>
    <dgm:pt modelId="{9EE6572D-A336-4194-8237-4D2B3B8EB93F}" type="parTrans" cxnId="{35EB559E-9594-46B5-BEC9-D3071573423A}">
      <dgm:prSet/>
      <dgm:spPr/>
      <dgm:t>
        <a:bodyPr/>
        <a:lstStyle/>
        <a:p>
          <a:endParaRPr lang="en-US"/>
        </a:p>
      </dgm:t>
    </dgm:pt>
    <dgm:pt modelId="{22D62A13-11C4-4694-AA5C-AE4AD9993A37}" type="sibTrans" cxnId="{35EB559E-9594-46B5-BEC9-D3071573423A}">
      <dgm:prSet/>
      <dgm:spPr/>
      <dgm:t>
        <a:bodyPr/>
        <a:lstStyle/>
        <a:p>
          <a:endParaRPr lang="en-US"/>
        </a:p>
      </dgm:t>
    </dgm:pt>
    <dgm:pt modelId="{3B62F779-C8C4-4403-A321-BC49F982E4AB}">
      <dgm:prSet phldrT="[Text]" custT="1"/>
      <dgm:spPr/>
      <dgm:t>
        <a:bodyPr/>
        <a:lstStyle/>
        <a:p>
          <a:r>
            <a:rPr lang="en-US" sz="1800" dirty="0" smtClean="0"/>
            <a:t>Set </a:t>
          </a:r>
          <a:r>
            <a:rPr lang="en-US" sz="1800" dirty="0" smtClean="0">
              <a:latin typeface="Cambria Math" panose="02040503050406030204" pitchFamily="18" charset="0"/>
              <a:ea typeface="Cambria Math" panose="02040503050406030204" pitchFamily="18" charset="0"/>
            </a:rPr>
            <a:t>𝜀, 𝜇, 𝜎,</a:t>
          </a:r>
          <a:r>
            <a:rPr lang="en-US" sz="1800" dirty="0" smtClean="0"/>
            <a:t> Material Inhomogeneity, Dispersion and Non-Linearity Model Parameters. </a:t>
          </a:r>
          <a:endParaRPr lang="en-US" sz="1800" dirty="0"/>
        </a:p>
      </dgm:t>
    </dgm:pt>
    <dgm:pt modelId="{B4FCB578-19E2-41EE-8660-AFE169495C01}" type="parTrans" cxnId="{257F950C-E9BC-49EC-8EBE-C3164199A048}">
      <dgm:prSet/>
      <dgm:spPr/>
      <dgm:t>
        <a:bodyPr/>
        <a:lstStyle/>
        <a:p>
          <a:endParaRPr lang="en-US"/>
        </a:p>
      </dgm:t>
    </dgm:pt>
    <dgm:pt modelId="{78D50FA3-D6C2-48F3-8D3E-753AA09ACF6F}" type="sibTrans" cxnId="{257F950C-E9BC-49EC-8EBE-C3164199A048}">
      <dgm:prSet/>
      <dgm:spPr/>
      <dgm:t>
        <a:bodyPr/>
        <a:lstStyle/>
        <a:p>
          <a:endParaRPr lang="en-US"/>
        </a:p>
      </dgm:t>
    </dgm:pt>
    <dgm:pt modelId="{7972CBEC-541E-4414-B55B-F7CCE4DF0F06}">
      <dgm:prSet phldrT="[Text]" custT="1"/>
      <dgm:spPr/>
      <dgm:t>
        <a:bodyPr/>
        <a:lstStyle/>
        <a:p>
          <a:r>
            <a:rPr lang="en-US" sz="1800" dirty="0" smtClean="0"/>
            <a:t>Add volume current sources, set resolution and run Simulation for desired discrete steps.</a:t>
          </a:r>
          <a:endParaRPr lang="en-US" sz="1800" dirty="0"/>
        </a:p>
      </dgm:t>
    </dgm:pt>
    <dgm:pt modelId="{E58F12A8-020F-4E66-9F79-8D115F2D8881}" type="parTrans" cxnId="{D7518A30-BAD7-4D23-9745-E945FD3C1D90}">
      <dgm:prSet/>
      <dgm:spPr/>
      <dgm:t>
        <a:bodyPr/>
        <a:lstStyle/>
        <a:p>
          <a:endParaRPr lang="en-US"/>
        </a:p>
      </dgm:t>
    </dgm:pt>
    <dgm:pt modelId="{584CC7BB-0E88-4DA0-9B00-329BCA4F54CF}" type="sibTrans" cxnId="{D7518A30-BAD7-4D23-9745-E945FD3C1D90}">
      <dgm:prSet/>
      <dgm:spPr/>
      <dgm:t>
        <a:bodyPr/>
        <a:lstStyle/>
        <a:p>
          <a:endParaRPr lang="en-US"/>
        </a:p>
      </dgm:t>
    </dgm:pt>
    <dgm:pt modelId="{2052D8C4-2593-46BA-BCAF-F10C03B13E22}">
      <dgm:prSet custT="1"/>
      <dgm:spPr/>
      <dgm:t>
        <a:bodyPr/>
        <a:lstStyle/>
        <a:p>
          <a:r>
            <a:rPr lang="en-US" sz="1800" dirty="0" smtClean="0"/>
            <a:t>Apply 3D Discrete Fourier Transform to find transmitted Poynting Flux and  Broadband Response.</a:t>
          </a:r>
          <a:endParaRPr lang="en-US" sz="1800" dirty="0"/>
        </a:p>
      </dgm:t>
    </dgm:pt>
    <dgm:pt modelId="{BEC49860-EA48-4438-ACBB-E85975CEF42E}" type="parTrans" cxnId="{5EB911CB-E503-415C-884D-C8B457C2580F}">
      <dgm:prSet/>
      <dgm:spPr/>
      <dgm:t>
        <a:bodyPr/>
        <a:lstStyle/>
        <a:p>
          <a:endParaRPr lang="en-US"/>
        </a:p>
      </dgm:t>
    </dgm:pt>
    <dgm:pt modelId="{F862F71C-3A44-4CD3-B601-3BAA4F36C9B2}" type="sibTrans" cxnId="{5EB911CB-E503-415C-884D-C8B457C2580F}">
      <dgm:prSet/>
      <dgm:spPr/>
      <dgm:t>
        <a:bodyPr/>
        <a:lstStyle/>
        <a:p>
          <a:endParaRPr lang="en-US"/>
        </a:p>
      </dgm:t>
    </dgm:pt>
    <dgm:pt modelId="{CA1A814B-CD73-4ABC-8A50-14BF1F4EEFA3}" type="pres">
      <dgm:prSet presAssocID="{EAC90161-6E2F-41CE-8956-972081341C6E}" presName="Name0" presStyleCnt="0">
        <dgm:presLayoutVars>
          <dgm:dir/>
          <dgm:resizeHandles val="exact"/>
        </dgm:presLayoutVars>
      </dgm:prSet>
      <dgm:spPr/>
      <dgm:t>
        <a:bodyPr/>
        <a:lstStyle/>
        <a:p>
          <a:endParaRPr lang="en-US"/>
        </a:p>
      </dgm:t>
    </dgm:pt>
    <dgm:pt modelId="{811EF07C-38A5-4CF6-A42F-624F61D73E02}" type="pres">
      <dgm:prSet presAssocID="{E46577BB-CEA4-4AF1-9318-D13941664FE6}" presName="composite" presStyleCnt="0"/>
      <dgm:spPr/>
    </dgm:pt>
    <dgm:pt modelId="{BAEA5892-5815-4FB6-8552-6609C18A3C74}" type="pres">
      <dgm:prSet presAssocID="{E46577BB-CEA4-4AF1-9318-D13941664FE6}" presName="imagSh" presStyleLbl="bgImgPlace1" presStyleIdx="0" presStyleCnt="4"/>
      <dgm:spPr>
        <a:blipFill rotWithShape="1">
          <a:blip xmlns:r="http://schemas.openxmlformats.org/officeDocument/2006/relationships" r:embed="rId1"/>
          <a:stretch>
            <a:fillRect/>
          </a:stretch>
        </a:blipFill>
      </dgm:spPr>
    </dgm:pt>
    <dgm:pt modelId="{391694FC-8E0A-4097-9DE2-524E393C6CCE}" type="pres">
      <dgm:prSet presAssocID="{E46577BB-CEA4-4AF1-9318-D13941664FE6}" presName="txNode" presStyleLbl="node1" presStyleIdx="0" presStyleCnt="4">
        <dgm:presLayoutVars>
          <dgm:bulletEnabled val="1"/>
        </dgm:presLayoutVars>
      </dgm:prSet>
      <dgm:spPr/>
      <dgm:t>
        <a:bodyPr/>
        <a:lstStyle/>
        <a:p>
          <a:endParaRPr lang="en-US"/>
        </a:p>
      </dgm:t>
    </dgm:pt>
    <dgm:pt modelId="{CBAF70CA-EC59-4394-BE21-3A85CFED56AF}" type="pres">
      <dgm:prSet presAssocID="{22D62A13-11C4-4694-AA5C-AE4AD9993A37}" presName="sibTrans" presStyleLbl="sibTrans2D1" presStyleIdx="0" presStyleCnt="3"/>
      <dgm:spPr/>
      <dgm:t>
        <a:bodyPr/>
        <a:lstStyle/>
        <a:p>
          <a:endParaRPr lang="en-US"/>
        </a:p>
      </dgm:t>
    </dgm:pt>
    <dgm:pt modelId="{A38777E0-2651-4C4C-83E1-883EFED2964A}" type="pres">
      <dgm:prSet presAssocID="{22D62A13-11C4-4694-AA5C-AE4AD9993A37}" presName="connTx" presStyleLbl="sibTrans2D1" presStyleIdx="0" presStyleCnt="3"/>
      <dgm:spPr/>
      <dgm:t>
        <a:bodyPr/>
        <a:lstStyle/>
        <a:p>
          <a:endParaRPr lang="en-US"/>
        </a:p>
      </dgm:t>
    </dgm:pt>
    <dgm:pt modelId="{C5F67F6E-BE9B-41FD-83FD-8A7F626163DC}" type="pres">
      <dgm:prSet presAssocID="{3B62F779-C8C4-4403-A321-BC49F982E4AB}" presName="composite" presStyleCnt="0"/>
      <dgm:spPr/>
    </dgm:pt>
    <dgm:pt modelId="{3BFF8D25-77DF-4B49-8500-DF1B850067C0}" type="pres">
      <dgm:prSet presAssocID="{3B62F779-C8C4-4403-A321-BC49F982E4AB}" presName="imagSh" presStyleLbl="bgImgPlace1" presStyleIdx="1" presStyleCnt="4"/>
      <dgm:spPr>
        <a:blipFill rotWithShape="1">
          <a:blip xmlns:r="http://schemas.openxmlformats.org/officeDocument/2006/relationships" r:embed="rId2"/>
          <a:stretch>
            <a:fillRect/>
          </a:stretch>
        </a:blipFill>
      </dgm:spPr>
    </dgm:pt>
    <dgm:pt modelId="{F144BABE-85A4-4349-B4AC-17F4EF0A35EC}" type="pres">
      <dgm:prSet presAssocID="{3B62F779-C8C4-4403-A321-BC49F982E4AB}" presName="txNode" presStyleLbl="node1" presStyleIdx="1" presStyleCnt="4">
        <dgm:presLayoutVars>
          <dgm:bulletEnabled val="1"/>
        </dgm:presLayoutVars>
      </dgm:prSet>
      <dgm:spPr/>
      <dgm:t>
        <a:bodyPr/>
        <a:lstStyle/>
        <a:p>
          <a:endParaRPr lang="en-US"/>
        </a:p>
      </dgm:t>
    </dgm:pt>
    <dgm:pt modelId="{4522EE6B-B06D-4A84-9E4C-FD875CD05B60}" type="pres">
      <dgm:prSet presAssocID="{78D50FA3-D6C2-48F3-8D3E-753AA09ACF6F}" presName="sibTrans" presStyleLbl="sibTrans2D1" presStyleIdx="1" presStyleCnt="3"/>
      <dgm:spPr/>
      <dgm:t>
        <a:bodyPr/>
        <a:lstStyle/>
        <a:p>
          <a:endParaRPr lang="en-US"/>
        </a:p>
      </dgm:t>
    </dgm:pt>
    <dgm:pt modelId="{9692A6D9-AE56-4BDF-A9B1-D4E67A21F93D}" type="pres">
      <dgm:prSet presAssocID="{78D50FA3-D6C2-48F3-8D3E-753AA09ACF6F}" presName="connTx" presStyleLbl="sibTrans2D1" presStyleIdx="1" presStyleCnt="3"/>
      <dgm:spPr/>
      <dgm:t>
        <a:bodyPr/>
        <a:lstStyle/>
        <a:p>
          <a:endParaRPr lang="en-US"/>
        </a:p>
      </dgm:t>
    </dgm:pt>
    <dgm:pt modelId="{B23379DC-716C-4C26-B461-2A7424FF9A97}" type="pres">
      <dgm:prSet presAssocID="{7972CBEC-541E-4414-B55B-F7CCE4DF0F06}" presName="composite" presStyleCnt="0"/>
      <dgm:spPr/>
    </dgm:pt>
    <dgm:pt modelId="{D409A809-F4A7-4B44-8C09-689152D3CE15}" type="pres">
      <dgm:prSet presAssocID="{7972CBEC-541E-4414-B55B-F7CCE4DF0F06}" presName="imagSh" presStyleLbl="bgImgPlace1" presStyleIdx="2" presStyleCnt="4"/>
      <dgm:spPr>
        <a:blipFill rotWithShape="1">
          <a:blip xmlns:r="http://schemas.openxmlformats.org/officeDocument/2006/relationships" r:embed="rId3"/>
          <a:stretch>
            <a:fillRect/>
          </a:stretch>
        </a:blipFill>
      </dgm:spPr>
    </dgm:pt>
    <dgm:pt modelId="{C63B5AEA-A435-41A5-A1ED-E2CD48DAF650}" type="pres">
      <dgm:prSet presAssocID="{7972CBEC-541E-4414-B55B-F7CCE4DF0F06}" presName="txNode" presStyleLbl="node1" presStyleIdx="2" presStyleCnt="4">
        <dgm:presLayoutVars>
          <dgm:bulletEnabled val="1"/>
        </dgm:presLayoutVars>
      </dgm:prSet>
      <dgm:spPr/>
      <dgm:t>
        <a:bodyPr/>
        <a:lstStyle/>
        <a:p>
          <a:endParaRPr lang="en-US"/>
        </a:p>
      </dgm:t>
    </dgm:pt>
    <dgm:pt modelId="{4A48A4DC-0DC0-4751-908F-09B1C084456E}" type="pres">
      <dgm:prSet presAssocID="{584CC7BB-0E88-4DA0-9B00-329BCA4F54CF}" presName="sibTrans" presStyleLbl="sibTrans2D1" presStyleIdx="2" presStyleCnt="3"/>
      <dgm:spPr/>
      <dgm:t>
        <a:bodyPr/>
        <a:lstStyle/>
        <a:p>
          <a:endParaRPr lang="en-US"/>
        </a:p>
      </dgm:t>
    </dgm:pt>
    <dgm:pt modelId="{51CCB95B-B2CA-48D9-8547-BF3A9D4D0734}" type="pres">
      <dgm:prSet presAssocID="{584CC7BB-0E88-4DA0-9B00-329BCA4F54CF}" presName="connTx" presStyleLbl="sibTrans2D1" presStyleIdx="2" presStyleCnt="3"/>
      <dgm:spPr/>
      <dgm:t>
        <a:bodyPr/>
        <a:lstStyle/>
        <a:p>
          <a:endParaRPr lang="en-US"/>
        </a:p>
      </dgm:t>
    </dgm:pt>
    <dgm:pt modelId="{8C1DB810-306D-4BEC-BE24-904AC351E273}" type="pres">
      <dgm:prSet presAssocID="{2052D8C4-2593-46BA-BCAF-F10C03B13E22}" presName="composite" presStyleCnt="0"/>
      <dgm:spPr/>
    </dgm:pt>
    <dgm:pt modelId="{BC5AD54B-F353-4C9F-9880-729D06EF0262}" type="pres">
      <dgm:prSet presAssocID="{2052D8C4-2593-46BA-BCAF-F10C03B13E22}" presName="imagSh" presStyleLbl="bgImgPlace1" presStyleIdx="3" presStyleCnt="4" custLinFactNeighborX="-11558" custLinFactNeighborY="723"/>
      <dgm:spPr>
        <a:blipFill rotWithShape="1">
          <a:blip xmlns:r="http://schemas.openxmlformats.org/officeDocument/2006/relationships" r:embed="rId4"/>
          <a:stretch>
            <a:fillRect/>
          </a:stretch>
        </a:blipFill>
      </dgm:spPr>
    </dgm:pt>
    <dgm:pt modelId="{30ADB834-5B2C-498A-8E4B-73E85E1D22B7}" type="pres">
      <dgm:prSet presAssocID="{2052D8C4-2593-46BA-BCAF-F10C03B13E22}" presName="txNode" presStyleLbl="node1" presStyleIdx="3" presStyleCnt="4">
        <dgm:presLayoutVars>
          <dgm:bulletEnabled val="1"/>
        </dgm:presLayoutVars>
      </dgm:prSet>
      <dgm:spPr/>
      <dgm:t>
        <a:bodyPr/>
        <a:lstStyle/>
        <a:p>
          <a:endParaRPr lang="en-US"/>
        </a:p>
      </dgm:t>
    </dgm:pt>
  </dgm:ptLst>
  <dgm:cxnLst>
    <dgm:cxn modelId="{A9A1C51C-2242-4F1E-9473-C13F074437D9}" type="presOf" srcId="{584CC7BB-0E88-4DA0-9B00-329BCA4F54CF}" destId="{51CCB95B-B2CA-48D9-8547-BF3A9D4D0734}" srcOrd="1" destOrd="0" presId="urn:microsoft.com/office/officeart/2005/8/layout/hProcess10"/>
    <dgm:cxn modelId="{AEE0A5E5-B5FD-4198-9B55-6B5F6EB0838A}" type="presOf" srcId="{2052D8C4-2593-46BA-BCAF-F10C03B13E22}" destId="{30ADB834-5B2C-498A-8E4B-73E85E1D22B7}" srcOrd="0" destOrd="0" presId="urn:microsoft.com/office/officeart/2005/8/layout/hProcess10"/>
    <dgm:cxn modelId="{9C2F0356-ED03-4390-BEA1-3299F8633F09}" type="presOf" srcId="{E46577BB-CEA4-4AF1-9318-D13941664FE6}" destId="{391694FC-8E0A-4097-9DE2-524E393C6CCE}" srcOrd="0" destOrd="0" presId="urn:microsoft.com/office/officeart/2005/8/layout/hProcess10"/>
    <dgm:cxn modelId="{D7518A30-BAD7-4D23-9745-E945FD3C1D90}" srcId="{EAC90161-6E2F-41CE-8956-972081341C6E}" destId="{7972CBEC-541E-4414-B55B-F7CCE4DF0F06}" srcOrd="2" destOrd="0" parTransId="{E58F12A8-020F-4E66-9F79-8D115F2D8881}" sibTransId="{584CC7BB-0E88-4DA0-9B00-329BCA4F54CF}"/>
    <dgm:cxn modelId="{257F950C-E9BC-49EC-8EBE-C3164199A048}" srcId="{EAC90161-6E2F-41CE-8956-972081341C6E}" destId="{3B62F779-C8C4-4403-A321-BC49F982E4AB}" srcOrd="1" destOrd="0" parTransId="{B4FCB578-19E2-41EE-8660-AFE169495C01}" sibTransId="{78D50FA3-D6C2-48F3-8D3E-753AA09ACF6F}"/>
    <dgm:cxn modelId="{C93B08F6-AE1F-4434-A8DE-433BFE956514}" type="presOf" srcId="{EAC90161-6E2F-41CE-8956-972081341C6E}" destId="{CA1A814B-CD73-4ABC-8A50-14BF1F4EEFA3}" srcOrd="0" destOrd="0" presId="urn:microsoft.com/office/officeart/2005/8/layout/hProcess10"/>
    <dgm:cxn modelId="{8E949585-72CA-4575-97ED-ED72F4402278}" type="presOf" srcId="{22D62A13-11C4-4694-AA5C-AE4AD9993A37}" destId="{A38777E0-2651-4C4C-83E1-883EFED2964A}" srcOrd="1" destOrd="0" presId="urn:microsoft.com/office/officeart/2005/8/layout/hProcess10"/>
    <dgm:cxn modelId="{45D627B8-3445-4FF6-AADF-DFE4F129E0EA}" type="presOf" srcId="{3B62F779-C8C4-4403-A321-BC49F982E4AB}" destId="{F144BABE-85A4-4349-B4AC-17F4EF0A35EC}" srcOrd="0" destOrd="0" presId="urn:microsoft.com/office/officeart/2005/8/layout/hProcess10"/>
    <dgm:cxn modelId="{FFAB1C3D-B380-41A9-BC3E-BC9C644F6667}" type="presOf" srcId="{7972CBEC-541E-4414-B55B-F7CCE4DF0F06}" destId="{C63B5AEA-A435-41A5-A1ED-E2CD48DAF650}" srcOrd="0" destOrd="0" presId="urn:microsoft.com/office/officeart/2005/8/layout/hProcess10"/>
    <dgm:cxn modelId="{32D53038-758E-4412-BDC1-DF165AF5BBFF}" type="presOf" srcId="{22D62A13-11C4-4694-AA5C-AE4AD9993A37}" destId="{CBAF70CA-EC59-4394-BE21-3A85CFED56AF}" srcOrd="0" destOrd="0" presId="urn:microsoft.com/office/officeart/2005/8/layout/hProcess10"/>
    <dgm:cxn modelId="{8E1A9772-A800-4F00-9C7E-25957907B53A}" type="presOf" srcId="{78D50FA3-D6C2-48F3-8D3E-753AA09ACF6F}" destId="{9692A6D9-AE56-4BDF-A9B1-D4E67A21F93D}" srcOrd="1" destOrd="0" presId="urn:microsoft.com/office/officeart/2005/8/layout/hProcess10"/>
    <dgm:cxn modelId="{5EB911CB-E503-415C-884D-C8B457C2580F}" srcId="{EAC90161-6E2F-41CE-8956-972081341C6E}" destId="{2052D8C4-2593-46BA-BCAF-F10C03B13E22}" srcOrd="3" destOrd="0" parTransId="{BEC49860-EA48-4438-ACBB-E85975CEF42E}" sibTransId="{F862F71C-3A44-4CD3-B601-3BAA4F36C9B2}"/>
    <dgm:cxn modelId="{0D4D8255-B3B6-4E88-A38B-1B33564D7787}" type="presOf" srcId="{78D50FA3-D6C2-48F3-8D3E-753AA09ACF6F}" destId="{4522EE6B-B06D-4A84-9E4C-FD875CD05B60}" srcOrd="0" destOrd="0" presId="urn:microsoft.com/office/officeart/2005/8/layout/hProcess10"/>
    <dgm:cxn modelId="{35EB559E-9594-46B5-BEC9-D3071573423A}" srcId="{EAC90161-6E2F-41CE-8956-972081341C6E}" destId="{E46577BB-CEA4-4AF1-9318-D13941664FE6}" srcOrd="0" destOrd="0" parTransId="{9EE6572D-A336-4194-8237-4D2B3B8EB93F}" sibTransId="{22D62A13-11C4-4694-AA5C-AE4AD9993A37}"/>
    <dgm:cxn modelId="{091797E8-B630-4839-AAFD-1BE185F14340}" type="presOf" srcId="{584CC7BB-0E88-4DA0-9B00-329BCA4F54CF}" destId="{4A48A4DC-0DC0-4751-908F-09B1C084456E}" srcOrd="0" destOrd="0" presId="urn:microsoft.com/office/officeart/2005/8/layout/hProcess10"/>
    <dgm:cxn modelId="{D5DB254D-90D2-4214-898F-85F4F6888F8D}" type="presParOf" srcId="{CA1A814B-CD73-4ABC-8A50-14BF1F4EEFA3}" destId="{811EF07C-38A5-4CF6-A42F-624F61D73E02}" srcOrd="0" destOrd="0" presId="urn:microsoft.com/office/officeart/2005/8/layout/hProcess10"/>
    <dgm:cxn modelId="{A91573E2-C6A5-4689-918A-D08F92717AD6}" type="presParOf" srcId="{811EF07C-38A5-4CF6-A42F-624F61D73E02}" destId="{BAEA5892-5815-4FB6-8552-6609C18A3C74}" srcOrd="0" destOrd="0" presId="urn:microsoft.com/office/officeart/2005/8/layout/hProcess10"/>
    <dgm:cxn modelId="{75CF3341-D68E-4ECE-A199-8D62A58D1F81}" type="presParOf" srcId="{811EF07C-38A5-4CF6-A42F-624F61D73E02}" destId="{391694FC-8E0A-4097-9DE2-524E393C6CCE}" srcOrd="1" destOrd="0" presId="urn:microsoft.com/office/officeart/2005/8/layout/hProcess10"/>
    <dgm:cxn modelId="{DFDC8C43-00B4-4F6B-814D-DB83B0AD78D1}" type="presParOf" srcId="{CA1A814B-CD73-4ABC-8A50-14BF1F4EEFA3}" destId="{CBAF70CA-EC59-4394-BE21-3A85CFED56AF}" srcOrd="1" destOrd="0" presId="urn:microsoft.com/office/officeart/2005/8/layout/hProcess10"/>
    <dgm:cxn modelId="{388CA372-F389-40A1-9AAE-CA125259280A}" type="presParOf" srcId="{CBAF70CA-EC59-4394-BE21-3A85CFED56AF}" destId="{A38777E0-2651-4C4C-83E1-883EFED2964A}" srcOrd="0" destOrd="0" presId="urn:microsoft.com/office/officeart/2005/8/layout/hProcess10"/>
    <dgm:cxn modelId="{EEDF1564-06C5-4F1D-BD24-F5C1D42167B5}" type="presParOf" srcId="{CA1A814B-CD73-4ABC-8A50-14BF1F4EEFA3}" destId="{C5F67F6E-BE9B-41FD-83FD-8A7F626163DC}" srcOrd="2" destOrd="0" presId="urn:microsoft.com/office/officeart/2005/8/layout/hProcess10"/>
    <dgm:cxn modelId="{284F0666-768C-45EB-A218-D9BDA6A41D78}" type="presParOf" srcId="{C5F67F6E-BE9B-41FD-83FD-8A7F626163DC}" destId="{3BFF8D25-77DF-4B49-8500-DF1B850067C0}" srcOrd="0" destOrd="0" presId="urn:microsoft.com/office/officeart/2005/8/layout/hProcess10"/>
    <dgm:cxn modelId="{2234F9EA-DA87-4F6F-995A-B018B9454546}" type="presParOf" srcId="{C5F67F6E-BE9B-41FD-83FD-8A7F626163DC}" destId="{F144BABE-85A4-4349-B4AC-17F4EF0A35EC}" srcOrd="1" destOrd="0" presId="urn:microsoft.com/office/officeart/2005/8/layout/hProcess10"/>
    <dgm:cxn modelId="{9BC1BBF6-5BEE-4A19-9A3E-50540498E229}" type="presParOf" srcId="{CA1A814B-CD73-4ABC-8A50-14BF1F4EEFA3}" destId="{4522EE6B-B06D-4A84-9E4C-FD875CD05B60}" srcOrd="3" destOrd="0" presId="urn:microsoft.com/office/officeart/2005/8/layout/hProcess10"/>
    <dgm:cxn modelId="{60F96FD2-19DA-4AEF-9AB6-5E671D96B6B5}" type="presParOf" srcId="{4522EE6B-B06D-4A84-9E4C-FD875CD05B60}" destId="{9692A6D9-AE56-4BDF-A9B1-D4E67A21F93D}" srcOrd="0" destOrd="0" presId="urn:microsoft.com/office/officeart/2005/8/layout/hProcess10"/>
    <dgm:cxn modelId="{BACEDA1C-6EE6-435B-BE62-8D89D800A078}" type="presParOf" srcId="{CA1A814B-CD73-4ABC-8A50-14BF1F4EEFA3}" destId="{B23379DC-716C-4C26-B461-2A7424FF9A97}" srcOrd="4" destOrd="0" presId="urn:microsoft.com/office/officeart/2005/8/layout/hProcess10"/>
    <dgm:cxn modelId="{E691FAE7-2F2B-4293-B182-A2B62239D4F5}" type="presParOf" srcId="{B23379DC-716C-4C26-B461-2A7424FF9A97}" destId="{D409A809-F4A7-4B44-8C09-689152D3CE15}" srcOrd="0" destOrd="0" presId="urn:microsoft.com/office/officeart/2005/8/layout/hProcess10"/>
    <dgm:cxn modelId="{68CD2A17-DE60-4ABE-A61B-F621BC6EC7ED}" type="presParOf" srcId="{B23379DC-716C-4C26-B461-2A7424FF9A97}" destId="{C63B5AEA-A435-41A5-A1ED-E2CD48DAF650}" srcOrd="1" destOrd="0" presId="urn:microsoft.com/office/officeart/2005/8/layout/hProcess10"/>
    <dgm:cxn modelId="{63061C78-202E-43D4-8A98-663C87CDD58D}" type="presParOf" srcId="{CA1A814B-CD73-4ABC-8A50-14BF1F4EEFA3}" destId="{4A48A4DC-0DC0-4751-908F-09B1C084456E}" srcOrd="5" destOrd="0" presId="urn:microsoft.com/office/officeart/2005/8/layout/hProcess10"/>
    <dgm:cxn modelId="{4D2CA27A-0542-4FF0-B0E5-CA45C55C8EE8}" type="presParOf" srcId="{4A48A4DC-0DC0-4751-908F-09B1C084456E}" destId="{51CCB95B-B2CA-48D9-8547-BF3A9D4D0734}" srcOrd="0" destOrd="0" presId="urn:microsoft.com/office/officeart/2005/8/layout/hProcess10"/>
    <dgm:cxn modelId="{4764B05A-ED71-4DEE-9A89-231A58A4F851}" type="presParOf" srcId="{CA1A814B-CD73-4ABC-8A50-14BF1F4EEFA3}" destId="{8C1DB810-306D-4BEC-BE24-904AC351E273}" srcOrd="6" destOrd="0" presId="urn:microsoft.com/office/officeart/2005/8/layout/hProcess10"/>
    <dgm:cxn modelId="{3B8D6466-1A41-4324-8DE7-7FE8A8F15DD0}" type="presParOf" srcId="{8C1DB810-306D-4BEC-BE24-904AC351E273}" destId="{BC5AD54B-F353-4C9F-9880-729D06EF0262}" srcOrd="0" destOrd="0" presId="urn:microsoft.com/office/officeart/2005/8/layout/hProcess10"/>
    <dgm:cxn modelId="{0B6331AB-E8BA-4E36-B5F6-5AF69EB39734}" type="presParOf" srcId="{8C1DB810-306D-4BEC-BE24-904AC351E273}" destId="{30ADB834-5B2C-498A-8E4B-73E85E1D22B7}"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A5892-5815-4FB6-8552-6609C18A3C74}">
      <dsp:nvSpPr>
        <dsp:cNvPr id="0" name=""/>
        <dsp:cNvSpPr/>
      </dsp:nvSpPr>
      <dsp:spPr>
        <a:xfrm>
          <a:off x="1064" y="523108"/>
          <a:ext cx="1385803" cy="1385803"/>
        </a:xfrm>
        <a:prstGeom prst="roundRect">
          <a:avLst>
            <a:gd name="adj" fmla="val 10000"/>
          </a:avLst>
        </a:prstGeom>
        <a:blipFill rotWithShape="1">
          <a:blip xmlns:r="http://schemas.openxmlformats.org/officeDocument/2006/relationships" r:embed="rId1"/>
          <a:stretch>
            <a:fillRect/>
          </a:stretch>
        </a:blip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91694FC-8E0A-4097-9DE2-524E393C6CCE}">
      <dsp:nvSpPr>
        <dsp:cNvPr id="0" name=""/>
        <dsp:cNvSpPr/>
      </dsp:nvSpPr>
      <dsp:spPr>
        <a:xfrm>
          <a:off x="226660" y="1354591"/>
          <a:ext cx="1385803" cy="1385803"/>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Build Grid and Geometrical Structures for transformer, windings and boundaries.</a:t>
          </a:r>
          <a:endParaRPr lang="en-US" sz="1800" kern="1200" dirty="0"/>
        </a:p>
      </dsp:txBody>
      <dsp:txXfrm>
        <a:off x="267249" y="1395180"/>
        <a:ext cx="1304625" cy="1304625"/>
      </dsp:txXfrm>
    </dsp:sp>
    <dsp:sp modelId="{CBAF70CA-EC59-4394-BE21-3A85CFED56AF}">
      <dsp:nvSpPr>
        <dsp:cNvPr id="0" name=""/>
        <dsp:cNvSpPr/>
      </dsp:nvSpPr>
      <dsp:spPr>
        <a:xfrm>
          <a:off x="1653804" y="1049516"/>
          <a:ext cx="266936" cy="3329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1653804" y="1116114"/>
        <a:ext cx="186855" cy="199793"/>
      </dsp:txXfrm>
    </dsp:sp>
    <dsp:sp modelId="{3BFF8D25-77DF-4B49-8500-DF1B850067C0}">
      <dsp:nvSpPr>
        <dsp:cNvPr id="0" name=""/>
        <dsp:cNvSpPr/>
      </dsp:nvSpPr>
      <dsp:spPr>
        <a:xfrm>
          <a:off x="2149543" y="523108"/>
          <a:ext cx="1385803" cy="1385803"/>
        </a:xfrm>
        <a:prstGeom prst="roundRect">
          <a:avLst>
            <a:gd name="adj" fmla="val 10000"/>
          </a:avLst>
        </a:prstGeom>
        <a:blipFill rotWithShape="1">
          <a:blip xmlns:r="http://schemas.openxmlformats.org/officeDocument/2006/relationships" r:embed="rId2"/>
          <a:stretch>
            <a:fillRect/>
          </a:stretch>
        </a:blip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144BABE-85A4-4349-B4AC-17F4EF0A35EC}">
      <dsp:nvSpPr>
        <dsp:cNvPr id="0" name=""/>
        <dsp:cNvSpPr/>
      </dsp:nvSpPr>
      <dsp:spPr>
        <a:xfrm>
          <a:off x="2375139" y="1354591"/>
          <a:ext cx="1385803" cy="1385803"/>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Set </a:t>
          </a:r>
          <a:r>
            <a:rPr lang="en-US" sz="1800" kern="1200" dirty="0" smtClean="0">
              <a:latin typeface="Cambria Math" panose="02040503050406030204" pitchFamily="18" charset="0"/>
              <a:ea typeface="Cambria Math" panose="02040503050406030204" pitchFamily="18" charset="0"/>
            </a:rPr>
            <a:t>𝜀, 𝜇, 𝜎,</a:t>
          </a:r>
          <a:r>
            <a:rPr lang="en-US" sz="1800" kern="1200" dirty="0" smtClean="0"/>
            <a:t> Material Inhomogeneity, Dispersion and Non-Linearity Model Parameters. </a:t>
          </a:r>
          <a:endParaRPr lang="en-US" sz="1800" kern="1200" dirty="0"/>
        </a:p>
      </dsp:txBody>
      <dsp:txXfrm>
        <a:off x="2415728" y="1395180"/>
        <a:ext cx="1304625" cy="1304625"/>
      </dsp:txXfrm>
    </dsp:sp>
    <dsp:sp modelId="{4522EE6B-B06D-4A84-9E4C-FD875CD05B60}">
      <dsp:nvSpPr>
        <dsp:cNvPr id="0" name=""/>
        <dsp:cNvSpPr/>
      </dsp:nvSpPr>
      <dsp:spPr>
        <a:xfrm>
          <a:off x="3802284" y="1049516"/>
          <a:ext cx="266936" cy="3329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3802284" y="1116114"/>
        <a:ext cx="186855" cy="199793"/>
      </dsp:txXfrm>
    </dsp:sp>
    <dsp:sp modelId="{D409A809-F4A7-4B44-8C09-689152D3CE15}">
      <dsp:nvSpPr>
        <dsp:cNvPr id="0" name=""/>
        <dsp:cNvSpPr/>
      </dsp:nvSpPr>
      <dsp:spPr>
        <a:xfrm>
          <a:off x="4298023" y="523108"/>
          <a:ext cx="1385803" cy="1385803"/>
        </a:xfrm>
        <a:prstGeom prst="roundRect">
          <a:avLst>
            <a:gd name="adj" fmla="val 10000"/>
          </a:avLst>
        </a:prstGeom>
        <a:blipFill rotWithShape="1">
          <a:blip xmlns:r="http://schemas.openxmlformats.org/officeDocument/2006/relationships" r:embed="rId3"/>
          <a:stretch>
            <a:fillRect/>
          </a:stretch>
        </a:blip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63B5AEA-A435-41A5-A1ED-E2CD48DAF650}">
      <dsp:nvSpPr>
        <dsp:cNvPr id="0" name=""/>
        <dsp:cNvSpPr/>
      </dsp:nvSpPr>
      <dsp:spPr>
        <a:xfrm>
          <a:off x="4523619" y="1354591"/>
          <a:ext cx="1385803" cy="1385803"/>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Add volume current sources, set resolution and run Simulation for desired discrete steps.</a:t>
          </a:r>
          <a:endParaRPr lang="en-US" sz="1800" kern="1200" dirty="0"/>
        </a:p>
      </dsp:txBody>
      <dsp:txXfrm>
        <a:off x="4564208" y="1395180"/>
        <a:ext cx="1304625" cy="1304625"/>
      </dsp:txXfrm>
    </dsp:sp>
    <dsp:sp modelId="{4A48A4DC-0DC0-4751-908F-09B1C084456E}">
      <dsp:nvSpPr>
        <dsp:cNvPr id="0" name=""/>
        <dsp:cNvSpPr/>
      </dsp:nvSpPr>
      <dsp:spPr>
        <a:xfrm rot="17323">
          <a:off x="5894702" y="1054601"/>
          <a:ext cx="210879" cy="3329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5894702" y="1121040"/>
        <a:ext cx="147615" cy="199793"/>
      </dsp:txXfrm>
    </dsp:sp>
    <dsp:sp modelId="{BC5AD54B-F353-4C9F-9880-729D06EF0262}">
      <dsp:nvSpPr>
        <dsp:cNvPr id="0" name=""/>
        <dsp:cNvSpPr/>
      </dsp:nvSpPr>
      <dsp:spPr>
        <a:xfrm>
          <a:off x="6286331" y="533128"/>
          <a:ext cx="1385803" cy="1385803"/>
        </a:xfrm>
        <a:prstGeom prst="roundRect">
          <a:avLst>
            <a:gd name="adj" fmla="val 10000"/>
          </a:avLst>
        </a:prstGeom>
        <a:blipFill rotWithShape="1">
          <a:blip xmlns:r="http://schemas.openxmlformats.org/officeDocument/2006/relationships" r:embed="rId4"/>
          <a:stretch>
            <a:fillRect/>
          </a:stretch>
        </a:blip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0ADB834-5B2C-498A-8E4B-73E85E1D22B7}">
      <dsp:nvSpPr>
        <dsp:cNvPr id="0" name=""/>
        <dsp:cNvSpPr/>
      </dsp:nvSpPr>
      <dsp:spPr>
        <a:xfrm>
          <a:off x="6672098" y="1354591"/>
          <a:ext cx="1385803" cy="1385803"/>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Apply 3D Discrete Fourier Transform to find transmitted Poynting Flux and  Broadband Response.</a:t>
          </a:r>
          <a:endParaRPr lang="en-US" sz="1800" kern="1200" dirty="0"/>
        </a:p>
      </dsp:txBody>
      <dsp:txXfrm>
        <a:off x="6712687" y="1395180"/>
        <a:ext cx="1304625" cy="130462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C47F7F-8F66-4906-8CD5-4AE30C4AC1C4}" type="datetimeFigureOut">
              <a:rPr lang="en-US" smtClean="0"/>
              <a:t>14-Jun-20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43B3C7-E1C5-4FF9-8984-53FC3E1F848E}" type="slidenum">
              <a:rPr lang="en-US" smtClean="0"/>
              <a:t>‹#›</a:t>
            </a:fld>
            <a:endParaRPr lang="en-US"/>
          </a:p>
        </p:txBody>
      </p:sp>
    </p:spTree>
    <p:extLst>
      <p:ext uri="{BB962C8B-B14F-4D97-AF65-F5344CB8AC3E}">
        <p14:creationId xmlns:p14="http://schemas.microsoft.com/office/powerpoint/2010/main" val="1731672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FD1E28-263F-4A51-8EF7-5EB3F330C738}" type="slidenum">
              <a:rPr lang="en-US" smtClean="0"/>
              <a:t>7</a:t>
            </a:fld>
            <a:endParaRPr lang="en-US"/>
          </a:p>
        </p:txBody>
      </p:sp>
    </p:spTree>
    <p:extLst>
      <p:ext uri="{BB962C8B-B14F-4D97-AF65-F5344CB8AC3E}">
        <p14:creationId xmlns:p14="http://schemas.microsoft.com/office/powerpoint/2010/main" val="3018502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14-Jun-20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14-Jun-20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14-Jun-20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14-Jun-20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14-Jun-20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14-Jun-20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14-Jun-20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14-Jun-20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14-Jun-20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14-Jun-20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14-Jun-20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14-Jun-20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47.gif"/><Relationship Id="rId13" Type="http://schemas.openxmlformats.org/officeDocument/2006/relationships/image" Target="../media/image52.gif"/><Relationship Id="rId3" Type="http://schemas.openxmlformats.org/officeDocument/2006/relationships/image" Target="../media/image42.gif"/><Relationship Id="rId7" Type="http://schemas.openxmlformats.org/officeDocument/2006/relationships/image" Target="../media/image46.gif"/><Relationship Id="rId12" Type="http://schemas.openxmlformats.org/officeDocument/2006/relationships/image" Target="../media/image51.gif"/><Relationship Id="rId2" Type="http://schemas.openxmlformats.org/officeDocument/2006/relationships/image" Target="../media/image41.gif"/><Relationship Id="rId16" Type="http://schemas.openxmlformats.org/officeDocument/2006/relationships/image" Target="../media/image55.gif"/><Relationship Id="rId1" Type="http://schemas.openxmlformats.org/officeDocument/2006/relationships/slideLayout" Target="../slideLayouts/slideLayout2.xml"/><Relationship Id="rId6" Type="http://schemas.openxmlformats.org/officeDocument/2006/relationships/image" Target="../media/image45.gif"/><Relationship Id="rId11" Type="http://schemas.openxmlformats.org/officeDocument/2006/relationships/image" Target="../media/image50.gif"/><Relationship Id="rId5" Type="http://schemas.openxmlformats.org/officeDocument/2006/relationships/image" Target="../media/image44.gif"/><Relationship Id="rId15" Type="http://schemas.openxmlformats.org/officeDocument/2006/relationships/image" Target="../media/image54.gif"/><Relationship Id="rId10" Type="http://schemas.openxmlformats.org/officeDocument/2006/relationships/image" Target="../media/image49.gif"/><Relationship Id="rId4" Type="http://schemas.openxmlformats.org/officeDocument/2006/relationships/image" Target="../media/image43.gif"/><Relationship Id="rId9" Type="http://schemas.openxmlformats.org/officeDocument/2006/relationships/image" Target="../media/image48.gif"/><Relationship Id="rId14" Type="http://schemas.openxmlformats.org/officeDocument/2006/relationships/image" Target="../media/image53.gif"/></Relationships>
</file>

<file path=ppt/slides/_rels/slide48.xml.rels><?xml version="1.0" encoding="UTF-8" standalone="yes"?>
<Relationships xmlns="http://schemas.openxmlformats.org/package/2006/relationships"><Relationship Id="rId8" Type="http://schemas.openxmlformats.org/officeDocument/2006/relationships/image" Target="../media/image62.gif"/><Relationship Id="rId3" Type="http://schemas.openxmlformats.org/officeDocument/2006/relationships/image" Target="../media/image57.gif"/><Relationship Id="rId7" Type="http://schemas.openxmlformats.org/officeDocument/2006/relationships/image" Target="../media/image61.gif"/><Relationship Id="rId12" Type="http://schemas.openxmlformats.org/officeDocument/2006/relationships/image" Target="../media/image66.gif"/><Relationship Id="rId2" Type="http://schemas.openxmlformats.org/officeDocument/2006/relationships/image" Target="../media/image56.gif"/><Relationship Id="rId1" Type="http://schemas.openxmlformats.org/officeDocument/2006/relationships/slideLayout" Target="../slideLayouts/slideLayout2.xml"/><Relationship Id="rId6" Type="http://schemas.openxmlformats.org/officeDocument/2006/relationships/image" Target="../media/image60.gif"/><Relationship Id="rId11" Type="http://schemas.openxmlformats.org/officeDocument/2006/relationships/image" Target="../media/image65.gif"/><Relationship Id="rId5" Type="http://schemas.openxmlformats.org/officeDocument/2006/relationships/image" Target="../media/image59.gif"/><Relationship Id="rId10" Type="http://schemas.openxmlformats.org/officeDocument/2006/relationships/image" Target="../media/image64.gif"/><Relationship Id="rId4" Type="http://schemas.openxmlformats.org/officeDocument/2006/relationships/image" Target="../media/image58.gif"/><Relationship Id="rId9" Type="http://schemas.openxmlformats.org/officeDocument/2006/relationships/image" Target="../media/image63.gif"/></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Modeling and Simulation of Magnetic Transmission Lines</a:t>
            </a:r>
            <a:endParaRPr lang="en-US" dirty="0"/>
          </a:p>
        </p:txBody>
      </p:sp>
      <p:sp>
        <p:nvSpPr>
          <p:cNvPr id="3" name="Subtitle 2"/>
          <p:cNvSpPr>
            <a:spLocks noGrp="1"/>
          </p:cNvSpPr>
          <p:nvPr>
            <p:ph type="subTitle" idx="1"/>
          </p:nvPr>
        </p:nvSpPr>
        <p:spPr/>
        <p:txBody>
          <a:bodyPr/>
          <a:lstStyle/>
          <a:p>
            <a:r>
              <a:rPr lang="en-US" dirty="0" smtClean="0"/>
              <a:t>Muhammad Shamaas</a:t>
            </a:r>
          </a:p>
          <a:p>
            <a:r>
              <a:rPr lang="en-US" dirty="0" smtClean="0"/>
              <a:t>2018-MS-EE-4</a:t>
            </a:r>
            <a:endParaRPr lang="en-US" dirty="0"/>
          </a:p>
        </p:txBody>
      </p:sp>
    </p:spTree>
    <p:extLst>
      <p:ext uri="{BB962C8B-B14F-4D97-AF65-F5344CB8AC3E}">
        <p14:creationId xmlns:p14="http://schemas.microsoft.com/office/powerpoint/2010/main" val="1729269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IEC 60404-1:2016 </a:t>
            </a:r>
            <a:r>
              <a:rPr lang="en-US" dirty="0" smtClean="0"/>
              <a:t>Classification of Magnetic Materials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411480" y="2226469"/>
                <a:ext cx="4103370" cy="3609689"/>
              </a:xfrm>
            </p:spPr>
            <p:txBody>
              <a:bodyPr>
                <a:noAutofit/>
              </a:bodyPr>
              <a:lstStyle/>
              <a:p>
                <a:pPr marL="0" indent="0">
                  <a:buNone/>
                </a:pPr>
                <a:r>
                  <a:rPr lang="en-US" sz="1500" dirty="0"/>
                  <a:t>Magnetically Soft Materials (coercivity </a:t>
                </a:r>
                <a14:m>
                  <m:oMath xmlns:m="http://schemas.openxmlformats.org/officeDocument/2006/math">
                    <m:r>
                      <a:rPr lang="en-US" sz="1500" i="1">
                        <a:latin typeface="Cambria Math" panose="02040503050406030204" pitchFamily="18" charset="0"/>
                        <a:ea typeface="Cambria Math" panose="02040503050406030204" pitchFamily="18" charset="0"/>
                      </a:rPr>
                      <m:t>≤</m:t>
                    </m:r>
                  </m:oMath>
                </a14:m>
                <a:r>
                  <a:rPr lang="en-US" sz="1500" dirty="0"/>
                  <a:t> 1 kA/m)</a:t>
                </a:r>
              </a:p>
              <a:p>
                <a:pPr>
                  <a:buFont typeface="Wingdings" panose="05000000000000000000" pitchFamily="2" charset="2"/>
                  <a:buChar char="§"/>
                </a:pPr>
                <a:r>
                  <a:rPr lang="en-US" sz="1500" dirty="0"/>
                  <a:t>Class A – Irons</a:t>
                </a:r>
              </a:p>
              <a:p>
                <a:pPr>
                  <a:buFont typeface="Wingdings" panose="05000000000000000000" pitchFamily="2" charset="2"/>
                  <a:buChar char="§"/>
                </a:pPr>
                <a:r>
                  <a:rPr lang="en-US" sz="1500" dirty="0"/>
                  <a:t>Class B – Low Carbon Mild Steels</a:t>
                </a:r>
              </a:p>
              <a:p>
                <a:pPr>
                  <a:buFont typeface="Wingdings" panose="05000000000000000000" pitchFamily="2" charset="2"/>
                  <a:buChar char="§"/>
                </a:pPr>
                <a:r>
                  <a:rPr lang="en-US" sz="1500" dirty="0"/>
                  <a:t>Class C – Silicon Steels</a:t>
                </a:r>
              </a:p>
              <a:p>
                <a:pPr>
                  <a:buFont typeface="Wingdings" panose="05000000000000000000" pitchFamily="2" charset="2"/>
                  <a:buChar char="§"/>
                </a:pPr>
                <a:r>
                  <a:rPr lang="en-US" sz="1500" dirty="0"/>
                  <a:t>Class D – Other Steels</a:t>
                </a:r>
              </a:p>
              <a:p>
                <a:pPr>
                  <a:buFont typeface="Wingdings" panose="05000000000000000000" pitchFamily="2" charset="2"/>
                  <a:buChar char="§"/>
                </a:pPr>
                <a:r>
                  <a:rPr lang="en-US" sz="1500" dirty="0"/>
                  <a:t>Class E – Nickel-iron Alloys</a:t>
                </a:r>
              </a:p>
              <a:p>
                <a:pPr>
                  <a:buFont typeface="Wingdings" panose="05000000000000000000" pitchFamily="2" charset="2"/>
                  <a:buChar char="§"/>
                </a:pPr>
                <a:r>
                  <a:rPr lang="en-US" sz="1500" dirty="0"/>
                  <a:t>Class F – Iron Cobalt Alloys</a:t>
                </a:r>
              </a:p>
              <a:p>
                <a:pPr>
                  <a:buFont typeface="Wingdings" panose="05000000000000000000" pitchFamily="2" charset="2"/>
                  <a:buChar char="§"/>
                </a:pPr>
                <a:r>
                  <a:rPr lang="en-US" sz="1500" dirty="0"/>
                  <a:t>Class G – Other Alloys</a:t>
                </a:r>
              </a:p>
              <a:p>
                <a:pPr>
                  <a:buFont typeface="Wingdings" panose="05000000000000000000" pitchFamily="2" charset="2"/>
                  <a:buChar char="§"/>
                </a:pPr>
                <a:r>
                  <a:rPr lang="en-US" sz="1500" dirty="0"/>
                  <a:t>Class H – Magnetically Soft Materials made by powder metallurgical techniques</a:t>
                </a:r>
              </a:p>
              <a:p>
                <a:pPr>
                  <a:buFont typeface="Wingdings" panose="05000000000000000000" pitchFamily="2" charset="2"/>
                  <a:buChar char="§"/>
                </a:pPr>
                <a:r>
                  <a:rPr lang="en-US" sz="1500" dirty="0"/>
                  <a:t>Class I – Amorphous soft Magnetic Materials</a:t>
                </a:r>
              </a:p>
              <a:p>
                <a:pPr>
                  <a:buFont typeface="Wingdings" panose="05000000000000000000" pitchFamily="2" charset="2"/>
                  <a:buChar char="§"/>
                </a:pPr>
                <a:r>
                  <a:rPr lang="en-US" sz="1500" dirty="0"/>
                  <a:t>Class J – Nano-crystalline soft Magnetic Materials </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411480" y="2226469"/>
                <a:ext cx="4103370" cy="3609689"/>
              </a:xfrm>
              <a:blipFill>
                <a:blip r:embed="rId2"/>
                <a:stretch>
                  <a:fillRect l="-594" t="-338" r="-892"/>
                </a:stretch>
              </a:blipFill>
            </p:spPr>
            <p:txBody>
              <a:bodyPr/>
              <a:lstStyle/>
              <a:p>
                <a:r>
                  <a:rPr lang="en-US">
                    <a:noFill/>
                  </a:rPr>
                  <a:t> </a:t>
                </a:r>
              </a:p>
            </p:txBody>
          </p:sp>
        </mc:Fallback>
      </mc:AlternateContent>
      <p:sp>
        <p:nvSpPr>
          <p:cNvPr id="4" name="Content Placeholder 3"/>
          <p:cNvSpPr>
            <a:spLocks noGrp="1"/>
          </p:cNvSpPr>
          <p:nvPr>
            <p:ph sz="half" idx="2"/>
          </p:nvPr>
        </p:nvSpPr>
        <p:spPr>
          <a:xfrm>
            <a:off x="4629150" y="2226469"/>
            <a:ext cx="4149090" cy="3263504"/>
          </a:xfrm>
        </p:spPr>
        <p:txBody>
          <a:bodyPr>
            <a:normAutofit/>
          </a:bodyPr>
          <a:lstStyle/>
          <a:p>
            <a:pPr marL="0" indent="0">
              <a:buNone/>
            </a:pPr>
            <a:r>
              <a:rPr lang="en-US" sz="1500" dirty="0"/>
              <a:t>Magnetically Hard Materials (coercivity &gt; 1kA/m)</a:t>
            </a:r>
          </a:p>
          <a:p>
            <a:pPr>
              <a:buFont typeface="Wingdings" panose="05000000000000000000" pitchFamily="2" charset="2"/>
              <a:buChar char="§"/>
            </a:pPr>
            <a:r>
              <a:rPr lang="en-US" sz="1500" dirty="0"/>
              <a:t>Class Q – Magnetostrictive Alloys – Rare Earth iron Alloys</a:t>
            </a:r>
          </a:p>
          <a:p>
            <a:pPr>
              <a:buFont typeface="Wingdings" panose="05000000000000000000" pitchFamily="2" charset="2"/>
              <a:buChar char="§"/>
            </a:pPr>
            <a:r>
              <a:rPr lang="en-US" sz="1500" dirty="0"/>
              <a:t>Class R – Magnetically Hard Alloys</a:t>
            </a:r>
          </a:p>
          <a:p>
            <a:pPr>
              <a:buFont typeface="Wingdings" panose="05000000000000000000" pitchFamily="2" charset="2"/>
              <a:buChar char="§"/>
            </a:pPr>
            <a:r>
              <a:rPr lang="en-US" sz="1500" dirty="0"/>
              <a:t>Class S – Magnetically hard ceramics – Hard Ferrites</a:t>
            </a:r>
          </a:p>
          <a:p>
            <a:pPr>
              <a:buFont typeface="Wingdings" panose="05000000000000000000" pitchFamily="2" charset="2"/>
              <a:buChar char="§"/>
            </a:pPr>
            <a:r>
              <a:rPr lang="en-US" sz="1500" dirty="0"/>
              <a:t>Class T – Other Magnetically Hard Materials – Martensitic Steels</a:t>
            </a:r>
          </a:p>
          <a:p>
            <a:pPr>
              <a:buFont typeface="Wingdings" panose="05000000000000000000" pitchFamily="2" charset="2"/>
              <a:buChar char="§"/>
            </a:pPr>
            <a:r>
              <a:rPr lang="en-US" sz="1500" dirty="0"/>
              <a:t>Class U – Bonded Magnetically Hard Materials  </a:t>
            </a:r>
          </a:p>
          <a:p>
            <a:pPr>
              <a:buFont typeface="Wingdings" panose="05000000000000000000" pitchFamily="2" charset="2"/>
              <a:buChar char="§"/>
            </a:pPr>
            <a:endParaRPr lang="en-US" sz="1500" dirty="0"/>
          </a:p>
        </p:txBody>
      </p:sp>
    </p:spTree>
    <p:extLst>
      <p:ext uri="{BB962C8B-B14F-4D97-AF65-F5344CB8AC3E}">
        <p14:creationId xmlns:p14="http://schemas.microsoft.com/office/powerpoint/2010/main" val="3919069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21859" y="1512537"/>
            <a:ext cx="7886700" cy="2139553"/>
          </a:xfrm>
        </p:spPr>
        <p:txBody>
          <a:bodyPr/>
          <a:lstStyle/>
          <a:p>
            <a:pPr algn="ctr"/>
            <a:r>
              <a:rPr lang="en-US" dirty="0" smtClean="0"/>
              <a:t>Magnetic Circuit Modeling</a:t>
            </a:r>
            <a:endParaRPr lang="en-US" dirty="0"/>
          </a:p>
        </p:txBody>
      </p:sp>
    </p:spTree>
    <p:extLst>
      <p:ext uri="{BB962C8B-B14F-4D97-AF65-F5344CB8AC3E}">
        <p14:creationId xmlns:p14="http://schemas.microsoft.com/office/powerpoint/2010/main" val="742764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Lossy Complex Magnetic Reluctance Model for Magnetic Circuits</a:t>
            </a:r>
          </a:p>
        </p:txBody>
      </p:sp>
      <p:pic>
        <p:nvPicPr>
          <p:cNvPr id="4" name="Picture 3"/>
          <p:cNvPicPr>
            <a:picLocks noChangeAspect="1"/>
          </p:cNvPicPr>
          <p:nvPr/>
        </p:nvPicPr>
        <p:blipFill rotWithShape="1">
          <a:blip r:embed="rId2"/>
          <a:srcRect l="15869" t="42601" r="50994" b="14400"/>
          <a:stretch/>
        </p:blipFill>
        <p:spPr>
          <a:xfrm>
            <a:off x="4171950" y="2125266"/>
            <a:ext cx="4644736" cy="3576447"/>
          </a:xfrm>
          <a:prstGeom prst="rect">
            <a:avLst/>
          </a:prstGeom>
        </p:spPr>
      </p:pic>
      <p:pic>
        <p:nvPicPr>
          <p:cNvPr id="6" name="Picture 5"/>
          <p:cNvPicPr>
            <a:picLocks noChangeAspect="1"/>
          </p:cNvPicPr>
          <p:nvPr/>
        </p:nvPicPr>
        <p:blipFill rotWithShape="1">
          <a:blip r:embed="rId3"/>
          <a:srcRect t="4449" r="65741" b="58517"/>
          <a:stretch/>
        </p:blipFill>
        <p:spPr>
          <a:xfrm>
            <a:off x="251722" y="2743200"/>
            <a:ext cx="3920228" cy="2514676"/>
          </a:xfrm>
          <a:prstGeom prst="rect">
            <a:avLst/>
          </a:prstGeom>
        </p:spPr>
      </p:pic>
    </p:spTree>
    <p:extLst>
      <p:ext uri="{BB962C8B-B14F-4D97-AF65-F5344CB8AC3E}">
        <p14:creationId xmlns:p14="http://schemas.microsoft.com/office/powerpoint/2010/main" val="88265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Lossy Complex Magnetic Reluctance Model for Magnetic Circuits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2226469"/>
                <a:ext cx="7886700" cy="3659981"/>
              </a:xfrm>
            </p:spPr>
            <p:txBody>
              <a:bodyPr>
                <a:normAutofit fontScale="70000" lnSpcReduction="20000"/>
              </a:bodyPr>
              <a:lstStyle/>
              <a:p>
                <a:r>
                  <a:rPr lang="en-US" sz="1950" dirty="0"/>
                  <a:t>H. A. Rowland’s Law (1873) is the counterpart of G. Ohm’s Law (1827) for Magnetic circuits. Complex Reluctance Model defines Magnetic reluctance as the ratio of sinusoidal Magnetomotive Force and sinusoidal Magnetic Flux.</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b="0"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b="1" i="1">
                                  <a:latin typeface="Cambria Math" panose="02040503050406030204" pitchFamily="18" charset="0"/>
                                </a:rPr>
                                <m:t>𝓕</m:t>
                              </m:r>
                            </m:e>
                            <m:sub>
                              <m:r>
                                <a:rPr lang="en-US" i="1">
                                  <a:latin typeface="Cambria Math" panose="02040503050406030204" pitchFamily="18" charset="0"/>
                                  <a:ea typeface="Cambria Math" panose="02040503050406030204" pitchFamily="18" charset="0"/>
                                </a:rPr>
                                <m:t>𝑚</m:t>
                              </m:r>
                            </m:sub>
                          </m:sSub>
                        </m:num>
                        <m:den>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ea typeface="Cambria Math" panose="02040503050406030204" pitchFamily="18" charset="0"/>
                                </a:rPr>
                                <m:t>𝑚</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𝑯</m:t>
                              </m:r>
                              <m:r>
                                <a:rPr lang="en-US" i="1">
                                  <a:latin typeface="Cambria Math" panose="02040503050406030204" pitchFamily="18" charset="0"/>
                                </a:rPr>
                                <m:t>.</m:t>
                              </m:r>
                              <m:r>
                                <a:rPr lang="en-US" i="1">
                                  <a:latin typeface="Cambria Math" panose="02040503050406030204" pitchFamily="18" charset="0"/>
                                </a:rPr>
                                <m:t>𝑑𝑙</m:t>
                              </m:r>
                            </m:e>
                          </m:nary>
                        </m:num>
                        <m:den>
                          <m:nary>
                            <m:naryPr>
                              <m:chr m:val="∬"/>
                              <m:limLoc m:val="undOvr"/>
                              <m:subHide m:val="on"/>
                              <m:supHide m:val="on"/>
                              <m:ctrlPr>
                                <a:rPr lang="en-US" b="0" i="1" smtClean="0">
                                  <a:latin typeface="Cambria Math" panose="02040503050406030204" pitchFamily="18" charset="0"/>
                                </a:rPr>
                              </m:ctrlPr>
                            </m:naryPr>
                            <m:sub/>
                            <m:sup/>
                            <m:e>
                              <m:r>
                                <a:rPr lang="en-US" b="1" i="1" smtClean="0">
                                  <a:latin typeface="Cambria Math" panose="02040503050406030204" pitchFamily="18" charset="0"/>
                                </a:rPr>
                                <m:t>𝑩</m:t>
                              </m:r>
                              <m:r>
                                <a:rPr lang="en-US" b="0" i="1" smtClean="0">
                                  <a:latin typeface="Cambria Math" panose="02040503050406030204" pitchFamily="18" charset="0"/>
                                </a:rPr>
                                <m:t>.</m:t>
                              </m:r>
                              <m:r>
                                <a:rPr lang="en-US" b="0" i="1" smtClean="0">
                                  <a:latin typeface="Cambria Math" panose="02040503050406030204" pitchFamily="18" charset="0"/>
                                </a:rPr>
                                <m:t>𝑑𝑆</m:t>
                              </m:r>
                            </m:e>
                          </m:nary>
                        </m:den>
                      </m:f>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r>
                            <a:rPr lang="en-US" b="1" i="1">
                              <a:latin typeface="Cambria Math" panose="02040503050406030204" pitchFamily="18" charset="0"/>
                              <a:ea typeface="Cambria Math" panose="02040503050406030204" pitchFamily="18" charset="0"/>
                            </a:rPr>
                            <m:t>∅</m:t>
                          </m:r>
                        </m:sup>
                      </m:sSup>
                    </m:oMath>
                  </m:oMathPara>
                </a14:m>
                <a:endParaRPr lang="en-US" dirty="0" smtClean="0"/>
              </a:p>
              <a:p>
                <a:r>
                  <a:rPr lang="en-US" sz="1950" dirty="0"/>
                  <a:t>Lossy Complex Magnetic Reluctance is non-linear and varies with the magnetic field. It resists both Magnetic flux and changes in Magnetic flux. </a:t>
                </a:r>
              </a:p>
              <a:p>
                <a:r>
                  <a:rPr lang="en-US" sz="1950" dirty="0"/>
                  <a:t>In 1969, R. W. Buntenbach proved that the model is not power invariant. Reluctance Power Loss cannot be calculated using Joule Heating Law (1842) Analogy due to dimensional inconsistency:</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𝑒</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𝐼</m:t>
                              </m:r>
                            </m:e>
                            <m:sub>
                              <m:r>
                                <a:rPr lang="en-US" i="1">
                                  <a:latin typeface="Cambria Math" panose="02040503050406030204" pitchFamily="18" charset="0"/>
                                </a:rPr>
                                <m:t>𝑒</m:t>
                              </m:r>
                            </m:sub>
                            <m:sup>
                              <m:r>
                                <a:rPr lang="en-US" i="1">
                                  <a:latin typeface="Cambria Math" panose="02040503050406030204" pitchFamily="18" charset="0"/>
                                </a:rPr>
                                <m:t>2</m:t>
                              </m:r>
                            </m:sup>
                          </m:sSubSup>
                        </m:e>
                      </m:d>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𝑅</m:t>
                              </m:r>
                            </m:e>
                            <m:sub>
                              <m:r>
                                <a:rPr lang="en-US" i="1">
                                  <a:latin typeface="Cambria Math" panose="02040503050406030204" pitchFamily="18" charset="0"/>
                                </a:rPr>
                                <m:t>𝑒</m:t>
                              </m:r>
                            </m:sub>
                          </m:sSub>
                        </m:e>
                      </m:d>
                      <m:r>
                        <a:rPr lang="en-US" b="0" i="1" smtClean="0">
                          <a:latin typeface="Cambria Math" panose="02040503050406030204" pitchFamily="18" charset="0"/>
                        </a:rPr>
                        <m:t>=</m:t>
                      </m:r>
                      <m:r>
                        <a:rPr lang="en-US" b="0" i="1" smtClean="0">
                          <a:latin typeface="Cambria Math" panose="02040503050406030204" pitchFamily="18" charset="0"/>
                        </a:rPr>
                        <m:t>𝐴𝑚𝑝𝑒𝑟𝑒</m:t>
                      </m:r>
                      <m:r>
                        <a:rPr lang="en-US" b="0" i="1" smtClean="0">
                          <a:latin typeface="Cambria Math" panose="02040503050406030204" pitchFamily="18" charset="0"/>
                        </a:rPr>
                        <m:t>.</m:t>
                      </m:r>
                      <m:r>
                        <a:rPr lang="en-US" b="0" i="1" smtClean="0">
                          <a:latin typeface="Cambria Math" panose="02040503050406030204" pitchFamily="18" charset="0"/>
                        </a:rPr>
                        <m:t>𝑉𝑜𝑙𝑡</m:t>
                      </m:r>
                    </m:oMath>
                  </m:oMathPara>
                </a14:m>
                <a:endParaRPr lang="en-US" b="0" i="1"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𝑏𝑢𝑡</m:t>
                      </m:r>
                      <m:r>
                        <a:rPr lang="en-US" b="0" i="1" smtClean="0">
                          <a:latin typeface="Cambria Math" panose="02040503050406030204" pitchFamily="18" charset="0"/>
                        </a:rPr>
                        <m:t> </m:t>
                      </m:r>
                    </m:oMath>
                  </m:oMathPara>
                </a14:m>
                <a:endParaRPr lang="en-US" b="0" i="1"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𝑃</m:t>
                          </m:r>
                        </m:e>
                        <m:sub>
                          <m:r>
                            <a:rPr lang="en-US" b="0" i="1" smtClean="0">
                              <a:latin typeface="Cambria Math" panose="02040503050406030204" pitchFamily="18" charset="0"/>
                            </a:rPr>
                            <m:t>𝑚</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d>
                        <m:dPr>
                          <m:begChr m:val="["/>
                          <m:endChr m:val="]"/>
                          <m:ctrlPr>
                            <a:rPr lang="en-US" b="1" i="1" smtClean="0">
                              <a:latin typeface="Cambria Math" panose="02040503050406030204" pitchFamily="18" charset="0"/>
                              <a:ea typeface="Cambria Math" panose="02040503050406030204" pitchFamily="18" charset="0"/>
                            </a:rPr>
                          </m:ctrlPr>
                        </m:dPr>
                        <m:e>
                          <m:sSubSup>
                            <m:sSubSupPr>
                              <m:ctrlPr>
                                <a:rPr lang="en-US" i="1">
                                  <a:latin typeface="Cambria Math" panose="02040503050406030204" pitchFamily="18" charset="0"/>
                                </a:rPr>
                              </m:ctrlPr>
                            </m:sSubSupPr>
                            <m:e>
                              <m:r>
                                <a:rPr lang="en-US" b="1" i="1">
                                  <a:latin typeface="Cambria Math" panose="02040503050406030204" pitchFamily="18" charset="0"/>
                                  <a:ea typeface="Cambria Math" panose="02040503050406030204" pitchFamily="18" charset="0"/>
                                </a:rPr>
                                <m:t>𝟇</m:t>
                              </m:r>
                            </m:e>
                            <m:sub>
                              <m:r>
                                <a:rPr lang="en-US" b="0" i="1" smtClean="0">
                                  <a:latin typeface="Cambria Math" panose="02040503050406030204" pitchFamily="18" charset="0"/>
                                </a:rPr>
                                <m:t>𝑚</m:t>
                              </m:r>
                            </m:sub>
                            <m:sup>
                              <m:r>
                                <a:rPr lang="en-US" i="1">
                                  <a:latin typeface="Cambria Math" panose="02040503050406030204" pitchFamily="18" charset="0"/>
                                </a:rPr>
                                <m:t>2</m:t>
                              </m:r>
                            </m:sup>
                          </m:sSubSup>
                        </m:e>
                      </m:d>
                      <m:d>
                        <m:dPr>
                          <m:begChr m:val="["/>
                          <m:endChr m:val="]"/>
                          <m:ctrlPr>
                            <a:rPr lang="en-US" b="1"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b="0" i="1" smtClean="0">
                                  <a:latin typeface="Cambria Math" panose="02040503050406030204" pitchFamily="18" charset="0"/>
                                  <a:ea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e>
                      </m:d>
                      <m:r>
                        <a:rPr lang="en-US" b="1" i="1" smtClean="0">
                          <a:latin typeface="Cambria Math" panose="02040503050406030204" pitchFamily="18" charset="0"/>
                        </a:rPr>
                        <m:t>=</m:t>
                      </m:r>
                      <m:r>
                        <a:rPr lang="en-US" b="0" i="1" smtClean="0">
                          <a:latin typeface="Cambria Math" panose="02040503050406030204" pitchFamily="18" charset="0"/>
                        </a:rPr>
                        <m:t>𝑉𝑜𝑙𝑡</m:t>
                      </m:r>
                      <m:r>
                        <a:rPr lang="en-US" b="0" i="1" smtClean="0">
                          <a:latin typeface="Cambria Math" panose="02040503050406030204" pitchFamily="18" charset="0"/>
                        </a:rPr>
                        <m:t>.</m:t>
                      </m:r>
                      <m:r>
                        <a:rPr lang="en-US" b="0" i="1" smtClean="0">
                          <a:latin typeface="Cambria Math" panose="02040503050406030204" pitchFamily="18" charset="0"/>
                        </a:rPr>
                        <m:t>𝑆𝑒𝑐𝑜𝑛𝑑</m:t>
                      </m:r>
                      <m:r>
                        <a:rPr lang="en-US" b="0" i="1" smtClean="0">
                          <a:latin typeface="Cambria Math" panose="02040503050406030204" pitchFamily="18" charset="0"/>
                        </a:rPr>
                        <m:t>.</m:t>
                      </m:r>
                      <m:r>
                        <a:rPr lang="en-US" b="0" i="1" smtClean="0">
                          <a:latin typeface="Cambria Math" panose="02040503050406030204" pitchFamily="18" charset="0"/>
                        </a:rPr>
                        <m:t>𝐴𝑚𝑝𝑒𝑟𝑒</m:t>
                      </m:r>
                    </m:oMath>
                  </m:oMathPara>
                </a14:m>
                <a:endParaRPr lang="en-US" dirty="0" smtClean="0"/>
              </a:p>
              <a:p>
                <a:r>
                  <a:rPr lang="en-US" dirty="0" smtClean="0"/>
                  <a:t>Hence this is not an accurate model for Power and Energy Flow.</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2226469"/>
                <a:ext cx="7886700" cy="3659981"/>
              </a:xfrm>
              <a:blipFill>
                <a:blip r:embed="rId2"/>
                <a:stretch>
                  <a:fillRect l="-850" t="-1331" b="-166"/>
                </a:stretch>
              </a:blipFill>
            </p:spPr>
            <p:txBody>
              <a:bodyPr/>
              <a:lstStyle/>
              <a:p>
                <a:r>
                  <a:rPr lang="en-US">
                    <a:noFill/>
                  </a:rPr>
                  <a:t> </a:t>
                </a:r>
              </a:p>
            </p:txBody>
          </p:sp>
        </mc:Fallback>
      </mc:AlternateContent>
    </p:spTree>
    <p:extLst>
      <p:ext uri="{BB962C8B-B14F-4D97-AF65-F5344CB8AC3E}">
        <p14:creationId xmlns:p14="http://schemas.microsoft.com/office/powerpoint/2010/main" val="2936523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Power </a:t>
            </a:r>
            <a:r>
              <a:rPr lang="en-US" dirty="0"/>
              <a:t>Invariant </a:t>
            </a:r>
            <a:r>
              <a:rPr lang="en-US" dirty="0" smtClean="0"/>
              <a:t>Permeance-Capacitance Model</a:t>
            </a:r>
            <a:endParaRPr lang="en-US" dirty="0"/>
          </a:p>
        </p:txBody>
      </p:sp>
      <p:sp>
        <p:nvSpPr>
          <p:cNvPr id="3" name="TextBox 2"/>
          <p:cNvSpPr txBox="1"/>
          <p:nvPr/>
        </p:nvSpPr>
        <p:spPr>
          <a:xfrm>
            <a:off x="628650" y="2125266"/>
            <a:ext cx="8154893" cy="1200329"/>
          </a:xfrm>
          <a:prstGeom prst="rect">
            <a:avLst/>
          </a:prstGeom>
          <a:noFill/>
        </p:spPr>
        <p:txBody>
          <a:bodyPr wrap="square" rtlCol="0">
            <a:spAutoFit/>
          </a:bodyPr>
          <a:lstStyle/>
          <a:p>
            <a:r>
              <a:rPr lang="en-US" dirty="0"/>
              <a:t>B. </a:t>
            </a:r>
            <a:r>
              <a:rPr lang="en-US" dirty="0" err="1"/>
              <a:t>Tellegen’s</a:t>
            </a:r>
            <a:r>
              <a:rPr lang="en-US" dirty="0"/>
              <a:t> Gyrator theory (1948) can describe power invariant transformation of magnetic and electric quantities. The dual effort and flow quantities are related by the gyration constant (N). R. W. Buntenbach proposed Power Invariant Permeance-Capacitance Model (1969) to replace Reluctance Model. </a:t>
            </a:r>
          </a:p>
        </p:txBody>
      </p:sp>
      <p:pic>
        <p:nvPicPr>
          <p:cNvPr id="6" name="Picture 5"/>
          <p:cNvPicPr>
            <a:picLocks noChangeAspect="1"/>
          </p:cNvPicPr>
          <p:nvPr/>
        </p:nvPicPr>
        <p:blipFill>
          <a:blip r:embed="rId2"/>
          <a:stretch>
            <a:fillRect/>
          </a:stretch>
        </p:blipFill>
        <p:spPr>
          <a:xfrm>
            <a:off x="4073979" y="3350282"/>
            <a:ext cx="4790930" cy="2513072"/>
          </a:xfrm>
          <a:prstGeom prst="rect">
            <a:avLst/>
          </a:prstGeom>
        </p:spPr>
      </p:pic>
      <p:pic>
        <p:nvPicPr>
          <p:cNvPr id="7" name="Picture 6"/>
          <p:cNvPicPr>
            <a:picLocks noChangeAspect="1"/>
          </p:cNvPicPr>
          <p:nvPr/>
        </p:nvPicPr>
        <p:blipFill rotWithShape="1">
          <a:blip r:embed="rId3"/>
          <a:srcRect t="4449" r="65741" b="58517"/>
          <a:stretch/>
        </p:blipFill>
        <p:spPr>
          <a:xfrm>
            <a:off x="153751" y="3348678"/>
            <a:ext cx="3920228" cy="2514676"/>
          </a:xfrm>
          <a:prstGeom prst="rect">
            <a:avLst/>
          </a:prstGeom>
        </p:spPr>
      </p:pic>
    </p:spTree>
    <p:extLst>
      <p:ext uri="{BB962C8B-B14F-4D97-AF65-F5344CB8AC3E}">
        <p14:creationId xmlns:p14="http://schemas.microsoft.com/office/powerpoint/2010/main" val="3174852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31094"/>
            <a:ext cx="7995805" cy="994172"/>
          </a:xfrm>
        </p:spPr>
        <p:txBody>
          <a:bodyPr>
            <a:normAutofit fontScale="90000"/>
          </a:bodyPr>
          <a:lstStyle/>
          <a:p>
            <a:r>
              <a:rPr lang="en-US" dirty="0" smtClean="0"/>
              <a:t>Power Invariant Permeance-Capacitance Model</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2125266"/>
                <a:ext cx="8325938" cy="3761185"/>
              </a:xfrm>
            </p:spPr>
            <p:txBody>
              <a:bodyPr>
                <a:normAutofit fontScale="70000" lnSpcReduction="20000"/>
              </a:bodyPr>
              <a:lstStyle/>
              <a:p>
                <a:r>
                  <a:rPr lang="en-US" sz="1950" dirty="0"/>
                  <a:t>Magnetic Displacement Current is the rate of change of Magnetic Flux which results from the polarization of Magnetic Dipoles. For a magnetic core, the magnetic current and Magnetomotive Force are given by:</a:t>
                </a:r>
              </a:p>
              <a:p>
                <a:endParaRPr lang="en-US" dirty="0" smtClean="0"/>
              </a:p>
              <a:p>
                <a:pPr marL="0" indent="0" algn="ctr">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1" i="1" smtClean="0">
                              <a:latin typeface="Cambria Math" panose="02040503050406030204" pitchFamily="18" charset="0"/>
                            </a:rPr>
                            <m:t>𝑰</m:t>
                          </m:r>
                        </m:e>
                        <m:sub>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𝑑𝑖𝑠𝑝</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rPr>
                                <m:t>𝑚</m:t>
                              </m:r>
                            </m:sub>
                          </m:sSub>
                        </m:num>
                        <m:den>
                          <m:r>
                            <a:rPr lang="en-US" b="0" i="1" smtClean="0">
                              <a:latin typeface="Cambria Math" panose="02040503050406030204" pitchFamily="18" charset="0"/>
                            </a:rPr>
                            <m:t>𝑑𝑡</m:t>
                          </m:r>
                        </m:den>
                      </m:f>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i="1" smtClean="0">
                              <a:latin typeface="Cambria Math" panose="02040503050406030204" pitchFamily="18" charset="0"/>
                            </a:rPr>
                            <m:t>1</m:t>
                          </m:r>
                        </m:num>
                        <m:den>
                          <m:r>
                            <a:rPr lang="en-US" b="0" i="1" smtClean="0">
                              <a:latin typeface="Cambria Math" panose="02040503050406030204" pitchFamily="18" charset="0"/>
                            </a:rPr>
                            <m:t>𝑁</m:t>
                          </m:r>
                        </m:den>
                      </m:f>
                      <m:sSub>
                        <m:sSubPr>
                          <m:ctrlPr>
                            <a:rPr lang="en-US" i="1">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𝑽</m:t>
                          </m:r>
                        </m:e>
                        <m:sub>
                          <m:r>
                            <a:rPr lang="en-US" b="0" i="1" smtClean="0">
                              <a:latin typeface="Cambria Math" panose="02040503050406030204" pitchFamily="18" charset="0"/>
                              <a:ea typeface="Cambria Math" panose="02040503050406030204" pitchFamily="18" charset="0"/>
                            </a:rPr>
                            <m:t>𝑒</m:t>
                          </m:r>
                        </m:sub>
                      </m:sSub>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𝑉𝑜𝑙𝑡</m:t>
                      </m:r>
                      <m:r>
                        <a:rPr lang="en-US" b="0" i="1" smtClean="0">
                          <a:latin typeface="Cambria Math" panose="02040503050406030204" pitchFamily="18" charset="0"/>
                          <a:ea typeface="Cambria Math" panose="02040503050406030204" pitchFamily="18" charset="0"/>
                        </a:rPr>
                        <m:t>]</m:t>
                      </m:r>
                    </m:oMath>
                  </m:oMathPara>
                </a14:m>
                <a:endParaRPr lang="en-US" b="0" dirty="0" smtClean="0"/>
              </a:p>
              <a:p>
                <a:pPr marL="0" indent="0" algn="ctr">
                  <a:buNone/>
                </a:pPr>
                <a:r>
                  <a:rPr lang="en-US" dirty="0" smtClean="0"/>
                  <a:t> and </a:t>
                </a:r>
                <a:endParaRPr lang="en-US" b="1" i="1" dirty="0" smtClean="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smtClean="0">
                              <a:latin typeface="Cambria Math" panose="02040503050406030204" pitchFamily="18" charset="0"/>
                            </a:rPr>
                            <m:t>𝑽</m:t>
                          </m:r>
                        </m:e>
                        <m:sub>
                          <m:r>
                            <a:rPr lang="en-US" i="1">
                              <a:latin typeface="Cambria Math" panose="02040503050406030204" pitchFamily="18" charset="0"/>
                            </a:rPr>
                            <m:t>𝑚</m:t>
                          </m:r>
                        </m:sub>
                      </m:sSub>
                      <m:r>
                        <a:rPr lang="en-US" b="1" i="1" smtClean="0">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𝓕</m:t>
                          </m:r>
                        </m:e>
                        <m:sub>
                          <m:r>
                            <a:rPr lang="en-US" i="1">
                              <a:latin typeface="Cambria Math" panose="02040503050406030204" pitchFamily="18" charset="0"/>
                            </a:rPr>
                            <m:t>𝑚</m:t>
                          </m:r>
                        </m:sub>
                      </m:sSub>
                      <m:r>
                        <a:rPr lang="en-US" b="1" i="1" smtClean="0">
                          <a:latin typeface="Cambria Math" panose="02040503050406030204" pitchFamily="18" charset="0"/>
                        </a:rPr>
                        <m:t>=</m:t>
                      </m:r>
                      <m:r>
                        <a:rPr lang="en-US" b="0" i="1" smtClean="0">
                          <a:latin typeface="Cambria Math" panose="02040503050406030204" pitchFamily="18" charset="0"/>
                        </a:rPr>
                        <m:t>𝑁</m:t>
                      </m:r>
                      <m:sSub>
                        <m:sSubPr>
                          <m:ctrlPr>
                            <a:rPr lang="en-US" i="1">
                              <a:latin typeface="Cambria Math" panose="02040503050406030204" pitchFamily="18" charset="0"/>
                            </a:rPr>
                          </m:ctrlPr>
                        </m:sSubPr>
                        <m:e>
                          <m:r>
                            <a:rPr lang="en-US" b="1" i="1" smtClean="0">
                              <a:latin typeface="Cambria Math" panose="02040503050406030204" pitchFamily="18" charset="0"/>
                            </a:rPr>
                            <m:t>𝑰</m:t>
                          </m:r>
                        </m:e>
                        <m:sub>
                          <m:r>
                            <a:rPr lang="en-US" b="0" i="1" smtClean="0">
                              <a:latin typeface="Cambria Math" panose="02040503050406030204" pitchFamily="18" charset="0"/>
                            </a:rPr>
                            <m:t>𝑒</m:t>
                          </m:r>
                        </m:sub>
                      </m:sSub>
                      <m:r>
                        <a:rPr lang="en-US" b="0" i="1" smtClean="0">
                          <a:latin typeface="Cambria Math" panose="02040503050406030204" pitchFamily="18" charset="0"/>
                        </a:rPr>
                        <m:t>          [</m:t>
                      </m:r>
                      <m:r>
                        <a:rPr lang="en-US" b="0" i="1" smtClean="0">
                          <a:latin typeface="Cambria Math" panose="02040503050406030204" pitchFamily="18" charset="0"/>
                        </a:rPr>
                        <m:t>𝐴𝑚𝑝𝑒𝑟𝑒</m:t>
                      </m:r>
                      <m:r>
                        <a:rPr lang="en-US" b="0" i="1" smtClean="0">
                          <a:latin typeface="Cambria Math" panose="02040503050406030204" pitchFamily="18" charset="0"/>
                        </a:rPr>
                        <m:t>]</m:t>
                      </m:r>
                    </m:oMath>
                  </m:oMathPara>
                </a14:m>
                <a:endParaRPr lang="en-US" dirty="0" smtClean="0"/>
              </a:p>
              <a:p>
                <a:r>
                  <a:rPr lang="en-US" sz="1950" dirty="0"/>
                  <a:t>Magnetic Permeance is defined as:</a:t>
                </a:r>
              </a:p>
              <a:p>
                <a:endParaRPr lang="en-US" dirty="0" smtClean="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𝑃</m:t>
                          </m:r>
                        </m:e>
                        <m:sub>
                          <m:r>
                            <a:rPr lang="en-US" i="1">
                              <a:latin typeface="Cambria Math" panose="02040503050406030204" pitchFamily="18" charset="0"/>
                            </a:rPr>
                            <m:t>𝑚</m:t>
                          </m:r>
                        </m:sub>
                      </m:sSub>
                      <m:r>
                        <a:rPr lang="en-US">
                          <a:latin typeface="Cambria Math" panose="02040503050406030204" pitchFamily="18" charset="0"/>
                        </a:rPr>
                        <m:t>=</m:t>
                      </m:r>
                      <m:f>
                        <m:fPr>
                          <m:ctrlPr>
                            <a:rPr lang="en-US" i="1" dirty="0">
                              <a:latin typeface="Cambria Math" panose="02040503050406030204" pitchFamily="18" charset="0"/>
                            </a:rPr>
                          </m:ctrlPr>
                        </m:fPr>
                        <m:num>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rPr>
                                <m:t>𝑚</m:t>
                              </m:r>
                            </m:sub>
                          </m:sSub>
                        </m:num>
                        <m:den>
                          <m:sSub>
                            <m:sSubPr>
                              <m:ctrlPr>
                                <a:rPr lang="en-US" i="1">
                                  <a:latin typeface="Cambria Math" panose="02040503050406030204" pitchFamily="18" charset="0"/>
                                </a:rPr>
                              </m:ctrlPr>
                            </m:sSubPr>
                            <m:e>
                              <m:r>
                                <a:rPr lang="en-US" b="1" i="1">
                                  <a:latin typeface="Cambria Math" panose="02040503050406030204" pitchFamily="18" charset="0"/>
                                </a:rPr>
                                <m:t>𝓕</m:t>
                              </m:r>
                            </m:e>
                            <m:sub>
                              <m:r>
                                <a:rPr lang="en-US" i="1">
                                  <a:latin typeface="Cambria Math" panose="02040503050406030204" pitchFamily="18" charset="0"/>
                                </a:rPr>
                                <m:t>𝑚</m:t>
                              </m:r>
                            </m:sub>
                          </m:sSub>
                        </m:den>
                      </m:f>
                      <m:r>
                        <a:rPr lang="en-US">
                          <a:latin typeface="Cambria Math" panose="02040503050406030204" pitchFamily="18" charset="0"/>
                        </a:rPr>
                        <m:t>=</m:t>
                      </m:r>
                      <m:f>
                        <m:fPr>
                          <m:ctrlPr>
                            <a:rPr lang="en-US" i="1" dirty="0">
                              <a:latin typeface="Cambria Math" panose="02040503050406030204" pitchFamily="18" charset="0"/>
                            </a:rPr>
                          </m:ctrlPr>
                        </m:fPr>
                        <m:num>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i="1">
                                  <a:latin typeface="Cambria Math" panose="02040503050406030204" pitchFamily="18" charset="0"/>
                                </a:rPr>
                                <m:t>.</m:t>
                              </m:r>
                              <m:r>
                                <a:rPr lang="en-US" i="1">
                                  <a:latin typeface="Cambria Math" panose="02040503050406030204" pitchFamily="18" charset="0"/>
                                </a:rPr>
                                <m:t>𝑑𝑆</m:t>
                              </m:r>
                            </m:e>
                          </m:nary>
                        </m:num>
                        <m:den>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𝑯</m:t>
                              </m:r>
                              <m:r>
                                <a:rPr lang="en-US" i="1">
                                  <a:latin typeface="Cambria Math" panose="02040503050406030204" pitchFamily="18" charset="0"/>
                                </a:rPr>
                                <m:t>.</m:t>
                              </m:r>
                              <m:r>
                                <a:rPr lang="en-US" i="1">
                                  <a:latin typeface="Cambria Math" panose="02040503050406030204" pitchFamily="18" charset="0"/>
                                </a:rPr>
                                <m:t>𝑑𝑙</m:t>
                              </m:r>
                            </m:e>
                          </m:nary>
                        </m:den>
                      </m:f>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𝑙</m:t>
                          </m:r>
                        </m:den>
                      </m:f>
                      <m:r>
                        <a:rPr lang="en-US" b="0" i="1" smtClean="0">
                          <a:latin typeface="Cambria Math" panose="02040503050406030204" pitchFamily="18" charset="0"/>
                        </a:rPr>
                        <m:t> [</m:t>
                      </m:r>
                      <m:r>
                        <a:rPr lang="en-US" b="0" i="1" smtClean="0">
                          <a:latin typeface="Cambria Math" panose="02040503050406030204" pitchFamily="18" charset="0"/>
                        </a:rPr>
                        <m:t>𝐻𝑒𝑛𝑟𝑦</m:t>
                      </m:r>
                      <m:r>
                        <a:rPr lang="en-US" b="0" i="1" smtClean="0">
                          <a:latin typeface="Cambria Math" panose="02040503050406030204" pitchFamily="18" charset="0"/>
                        </a:rPr>
                        <m:t>]</m:t>
                      </m:r>
                    </m:oMath>
                  </m:oMathPara>
                </a14:m>
                <a:endParaRPr lang="en-US" b="1" dirty="0" smtClean="0"/>
              </a:p>
              <a:p>
                <a:pPr marL="0" indent="0">
                  <a:buNone/>
                </a:pPr>
                <a:r>
                  <a:rPr lang="en-US" sz="1800" dirty="0"/>
                  <a:t>This represents an equivalent magnetic capacitor which stores magnetic charge (magnetic flux).</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2125266"/>
                <a:ext cx="8325938" cy="3761185"/>
              </a:xfrm>
              <a:blipFill>
                <a:blip r:embed="rId2"/>
                <a:stretch>
                  <a:fillRect l="-73" t="-1297" r="-586"/>
                </a:stretch>
              </a:blipFill>
            </p:spPr>
            <p:txBody>
              <a:bodyPr/>
              <a:lstStyle/>
              <a:p>
                <a:r>
                  <a:rPr lang="en-US">
                    <a:noFill/>
                  </a:rPr>
                  <a:t> </a:t>
                </a:r>
              </a:p>
            </p:txBody>
          </p:sp>
        </mc:Fallback>
      </mc:AlternateContent>
    </p:spTree>
    <p:extLst>
      <p:ext uri="{BB962C8B-B14F-4D97-AF65-F5344CB8AC3E}">
        <p14:creationId xmlns:p14="http://schemas.microsoft.com/office/powerpoint/2010/main" val="1751663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Validation of Permeance-Capacitance Model</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2226468"/>
                <a:ext cx="7886700" cy="3774282"/>
              </a:xfrm>
            </p:spPr>
            <p:txBody>
              <a:bodyPr>
                <a:normAutofit fontScale="55000" lnSpcReduction="20000"/>
              </a:bodyPr>
              <a:lstStyle/>
              <a:p>
                <a:r>
                  <a:rPr lang="en-US" sz="2325" dirty="0"/>
                  <a:t>M. Faraday’s Law (1831): Electric Voltage is responsible for producing Magnetic Current (rate of change of magnetic flux).</a:t>
                </a:r>
              </a:p>
              <a:p>
                <a:endParaRPr lang="en-US" sz="2325"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smtClean="0">
                              <a:latin typeface="Cambria Math" panose="02040503050406030204" pitchFamily="18" charset="0"/>
                            </a:rPr>
                            <m:t>𝑽</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𝟇</m:t>
                              </m:r>
                            </m:e>
                            <m:sub>
                              <m:r>
                                <a:rPr lang="en-US" b="0" i="1" smtClean="0">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smtClean="0"/>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smtClean="0">
                              <a:latin typeface="Cambria Math" panose="02040503050406030204" pitchFamily="18" charset="0"/>
                            </a:rPr>
                          </m:ctrlPr>
                        </m:naryPr>
                        <m:sub/>
                        <m:sup/>
                        <m:e>
                          <m:r>
                            <a:rPr lang="en-US" b="1" i="1" smtClean="0">
                              <a:latin typeface="Cambria Math" panose="02040503050406030204" pitchFamily="18" charset="0"/>
                            </a:rPr>
                            <m:t>𝑬</m:t>
                          </m:r>
                          <m:r>
                            <a:rPr lang="en-US" i="1">
                              <a:latin typeface="Cambria Math" panose="02040503050406030204" pitchFamily="18" charset="0"/>
                            </a:rPr>
                            <m:t>.</m:t>
                          </m:r>
                          <m:r>
                            <a:rPr lang="en-US" i="1">
                              <a:latin typeface="Cambria Math" panose="02040503050406030204" pitchFamily="18" charset="0"/>
                            </a:rPr>
                            <m:t>𝑑𝑙</m:t>
                          </m:r>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𝑑𝑡</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i="1">
                              <a:latin typeface="Cambria Math" panose="02040503050406030204" pitchFamily="18" charset="0"/>
                            </a:rPr>
                            <m:t>.</m:t>
                          </m:r>
                          <m:r>
                            <a:rPr lang="en-US" i="1">
                              <a:latin typeface="Cambria Math" panose="02040503050406030204" pitchFamily="18" charset="0"/>
                            </a:rPr>
                            <m:t>𝑑𝑆</m:t>
                          </m:r>
                        </m:e>
                      </m:nary>
                    </m:oMath>
                  </m:oMathPara>
                </a14:m>
                <a:endParaRPr lang="en-US" dirty="0" smtClean="0"/>
              </a:p>
              <a:p>
                <a:r>
                  <a:rPr lang="en-US" sz="2325" dirty="0"/>
                  <a:t>A. Ampere’s Law (1861): Magnetic Voltage is responsible for producing Electric Current (rate of change of electric flux).</a:t>
                </a:r>
              </a:p>
              <a:p>
                <a:endParaRPr lang="en-US" sz="2325"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𝓕</m:t>
                          </m:r>
                        </m:e>
                        <m:sub>
                          <m:r>
                            <a:rPr lang="en-US" b="0" i="1" smtClean="0">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𝟇</m:t>
                              </m:r>
                            </m:e>
                            <m:sub>
                              <m:r>
                                <a:rPr lang="en-US" b="0" i="1" smtClean="0">
                                  <a:latin typeface="Cambria Math" panose="02040503050406030204" pitchFamily="18" charset="0"/>
                                  <a:ea typeface="Cambria Math" panose="02040503050406030204" pitchFamily="18" charset="0"/>
                                </a:rPr>
                                <m:t>𝑒</m:t>
                              </m:r>
                            </m:sub>
                          </m:sSub>
                        </m:num>
                        <m:den>
                          <m:r>
                            <a:rPr lang="en-US" i="1">
                              <a:latin typeface="Cambria Math" panose="02040503050406030204" pitchFamily="18" charset="0"/>
                            </a:rPr>
                            <m:t>𝑑𝑡</m:t>
                          </m:r>
                        </m:den>
                      </m:f>
                    </m:oMath>
                  </m:oMathPara>
                </a14:m>
                <a:endParaRPr lang="en-US" dirty="0" smtClean="0"/>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a:latin typeface="Cambria Math" panose="02040503050406030204" pitchFamily="18" charset="0"/>
                            </a:rPr>
                          </m:ctrlPr>
                        </m:naryPr>
                        <m:sub/>
                        <m:sup/>
                        <m:e>
                          <m:r>
                            <a:rPr lang="en-US" b="1" i="1" smtClean="0">
                              <a:latin typeface="Cambria Math" panose="02040503050406030204" pitchFamily="18" charset="0"/>
                            </a:rPr>
                            <m:t>𝑯</m:t>
                          </m:r>
                          <m:r>
                            <a:rPr lang="en-US" i="1">
                              <a:latin typeface="Cambria Math" panose="02040503050406030204" pitchFamily="18" charset="0"/>
                            </a:rPr>
                            <m:t>.</m:t>
                          </m:r>
                          <m:r>
                            <a:rPr lang="en-US" i="1">
                              <a:latin typeface="Cambria Math" panose="02040503050406030204" pitchFamily="18" charset="0"/>
                            </a:rPr>
                            <m:t>𝑑𝑙</m:t>
                          </m:r>
                        </m:e>
                      </m:nary>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𝑑𝑡</m:t>
                          </m:r>
                        </m:den>
                      </m:f>
                      <m:nary>
                        <m:naryPr>
                          <m:chr m:val="∬"/>
                          <m:limLoc m:val="undOvr"/>
                          <m:subHide m:val="on"/>
                          <m:supHide m:val="on"/>
                          <m:ctrlPr>
                            <a:rPr lang="en-US" i="1">
                              <a:latin typeface="Cambria Math" panose="02040503050406030204" pitchFamily="18" charset="0"/>
                            </a:rPr>
                          </m:ctrlPr>
                        </m:naryPr>
                        <m:sub/>
                        <m:sup/>
                        <m:e>
                          <m:r>
                            <a:rPr lang="en-US" b="1" i="1" smtClean="0">
                              <a:latin typeface="Cambria Math" panose="02040503050406030204" pitchFamily="18" charset="0"/>
                            </a:rPr>
                            <m:t>𝑫</m:t>
                          </m:r>
                          <m:r>
                            <a:rPr lang="en-US" i="1">
                              <a:latin typeface="Cambria Math" panose="02040503050406030204" pitchFamily="18" charset="0"/>
                            </a:rPr>
                            <m:t>.</m:t>
                          </m:r>
                          <m:r>
                            <a:rPr lang="en-US" i="1">
                              <a:latin typeface="Cambria Math" panose="02040503050406030204" pitchFamily="18" charset="0"/>
                            </a:rPr>
                            <m:t>𝑑𝑆</m:t>
                          </m:r>
                        </m:e>
                      </m:nary>
                    </m:oMath>
                  </m:oMathPara>
                </a14:m>
                <a:endParaRPr lang="en-US" dirty="0" smtClean="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2226468"/>
                <a:ext cx="7886700" cy="3774282"/>
              </a:xfrm>
              <a:blipFill>
                <a:blip r:embed="rId2"/>
                <a:stretch>
                  <a:fillRect t="-969"/>
                </a:stretch>
              </a:blipFill>
            </p:spPr>
            <p:txBody>
              <a:bodyPr/>
              <a:lstStyle/>
              <a:p>
                <a:r>
                  <a:rPr lang="en-US">
                    <a:noFill/>
                  </a:rPr>
                  <a:t> </a:t>
                </a:r>
              </a:p>
            </p:txBody>
          </p:sp>
        </mc:Fallback>
      </mc:AlternateContent>
    </p:spTree>
    <p:extLst>
      <p:ext uri="{BB962C8B-B14F-4D97-AF65-F5344CB8AC3E}">
        <p14:creationId xmlns:p14="http://schemas.microsoft.com/office/powerpoint/2010/main" val="19692238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89531"/>
            <a:ext cx="7886700" cy="994172"/>
          </a:xfrm>
        </p:spPr>
        <p:txBody>
          <a:bodyPr>
            <a:normAutofit fontScale="90000"/>
          </a:bodyPr>
          <a:lstStyle/>
          <a:p>
            <a:r>
              <a:rPr lang="en-US" dirty="0" smtClean="0"/>
              <a:t>Magnetic Transmission Line </a:t>
            </a:r>
            <a:r>
              <a:rPr lang="en-US" dirty="0"/>
              <a:t>Model</a:t>
            </a:r>
          </a:p>
        </p:txBody>
      </p:sp>
      <p:pic>
        <p:nvPicPr>
          <p:cNvPr id="8" name="Content Placeholder 7"/>
          <p:cNvPicPr>
            <a:picLocks noGrp="1" noChangeAspect="1"/>
          </p:cNvPicPr>
          <p:nvPr>
            <p:ph idx="1"/>
          </p:nvPr>
        </p:nvPicPr>
        <p:blipFill rotWithShape="1">
          <a:blip r:embed="rId2"/>
          <a:srcRect l="18230" t="10908" b="6767"/>
          <a:stretch/>
        </p:blipFill>
        <p:spPr>
          <a:xfrm>
            <a:off x="1418752" y="2949068"/>
            <a:ext cx="5905592" cy="2883182"/>
          </a:xfrm>
          <a:prstGeom prst="rect">
            <a:avLst/>
          </a:prstGeom>
        </p:spPr>
      </p:pic>
      <p:sp>
        <p:nvSpPr>
          <p:cNvPr id="10" name="TextBox 9"/>
          <p:cNvSpPr txBox="1"/>
          <p:nvPr/>
        </p:nvSpPr>
        <p:spPr>
          <a:xfrm>
            <a:off x="628651" y="1954895"/>
            <a:ext cx="7485017" cy="923330"/>
          </a:xfrm>
          <a:prstGeom prst="rect">
            <a:avLst/>
          </a:prstGeom>
          <a:noFill/>
        </p:spPr>
        <p:txBody>
          <a:bodyPr wrap="square" rtlCol="0">
            <a:spAutoFit/>
          </a:bodyPr>
          <a:lstStyle/>
          <a:p>
            <a:r>
              <a:rPr lang="en-US" dirty="0"/>
              <a:t>J. A. B. </a:t>
            </a:r>
            <a:r>
              <a:rPr lang="en-US" dirty="0" err="1"/>
              <a:t>Faria</a:t>
            </a:r>
            <a:r>
              <a:rPr lang="en-US" dirty="0"/>
              <a:t> and M.P. </a:t>
            </a:r>
            <a:r>
              <a:rPr lang="en-US" dirty="0" err="1"/>
              <a:t>Pires</a:t>
            </a:r>
            <a:r>
              <a:rPr lang="en-US" dirty="0"/>
              <a:t> presented Magnetic Transmission Line Model (2012) based on Electric Transmission Line Model in terms of per unit length transverse Impedance and per unit length Longitudinal Admittance. </a:t>
            </a:r>
          </a:p>
        </p:txBody>
      </p:sp>
    </p:spTree>
    <p:extLst>
      <p:ext uri="{BB962C8B-B14F-4D97-AF65-F5344CB8AC3E}">
        <p14:creationId xmlns:p14="http://schemas.microsoft.com/office/powerpoint/2010/main" val="2805709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Components in Transmission Line Model</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2226469"/>
                <a:ext cx="7886700" cy="3364706"/>
              </a:xfrm>
            </p:spPr>
            <p:txBody>
              <a:bodyPr>
                <a:normAutofit fontScale="85000" lnSpcReduction="10000"/>
              </a:bodyPr>
              <a:lstStyle/>
              <a:p>
                <a:r>
                  <a:rPr lang="en-US" sz="1800" dirty="0"/>
                  <a:t>Per unit length Magnetic Conductance, Magnetic Inductance and Magnetic Capacitance are defined as:</a:t>
                </a:r>
              </a:p>
              <a:p>
                <a:endParaRPr lang="en-US" dirty="0"/>
              </a:p>
              <a:p>
                <a:pPr marL="0" indent="0" algn="ctr">
                  <a:buNone/>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𝐺</m:t>
                          </m:r>
                        </m:e>
                        <m:sub>
                          <m:r>
                            <a:rPr lang="en-US" sz="1800" i="1">
                              <a:latin typeface="Cambria Math" panose="02040503050406030204" pitchFamily="18" charset="0"/>
                            </a:rPr>
                            <m:t>𝑚</m:t>
                          </m:r>
                        </m:sub>
                      </m:sSub>
                      <m:r>
                        <a:rPr lang="en-US" sz="1800">
                          <a:latin typeface="Cambria Math" panose="02040503050406030204" pitchFamily="18" charset="0"/>
                        </a:rPr>
                        <m:t>=</m:t>
                      </m:r>
                      <m:f>
                        <m:fPr>
                          <m:ctrlPr>
                            <a:rPr lang="en-US" sz="1800" i="1" dirty="0">
                              <a:latin typeface="Cambria Math" panose="02040503050406030204" pitchFamily="18" charset="0"/>
                            </a:rPr>
                          </m:ctrlPr>
                        </m:fPr>
                        <m:num>
                          <m:sSub>
                            <m:sSubPr>
                              <m:ctrlPr>
                                <a:rPr lang="en-US" sz="1800" i="1">
                                  <a:latin typeface="Cambria Math" panose="02040503050406030204" pitchFamily="18" charset="0"/>
                                </a:rPr>
                              </m:ctrlPr>
                            </m:sSubPr>
                            <m:e>
                              <m:r>
                                <a:rPr lang="en-US" sz="1800" b="1" i="1">
                                  <a:latin typeface="Cambria Math" panose="02040503050406030204" pitchFamily="18" charset="0"/>
                                </a:rPr>
                                <m:t>𝓕</m:t>
                              </m:r>
                            </m:e>
                            <m:sub>
                              <m:r>
                                <a:rPr lang="en-US" sz="1800" i="1">
                                  <a:latin typeface="Cambria Math" panose="02040503050406030204" pitchFamily="18" charset="0"/>
                                </a:rPr>
                                <m:t>𝑚</m:t>
                              </m:r>
                            </m:sub>
                          </m:sSub>
                        </m:num>
                        <m:den>
                          <m:sSub>
                            <m:sSubPr>
                              <m:ctrlPr>
                                <a:rPr lang="en-US" sz="1800" i="1">
                                  <a:latin typeface="Cambria Math" panose="02040503050406030204" pitchFamily="18" charset="0"/>
                                </a:rPr>
                              </m:ctrlPr>
                            </m:sSubPr>
                            <m:e>
                              <m:r>
                                <a:rPr lang="en-US" sz="1800" b="1" i="1">
                                  <a:latin typeface="Cambria Math" panose="02040503050406030204" pitchFamily="18" charset="0"/>
                                </a:rPr>
                                <m:t>𝑰</m:t>
                              </m:r>
                            </m:e>
                            <m:sub>
                              <m:r>
                                <a:rPr lang="en-US" sz="1800" i="1">
                                  <a:latin typeface="Cambria Math" panose="02040503050406030204" pitchFamily="18" charset="0"/>
                                </a:rPr>
                                <m:t>𝑚</m:t>
                              </m:r>
                            </m:sub>
                          </m:sSub>
                        </m:den>
                      </m:f>
                      <m:r>
                        <a:rPr lang="en-US" sz="1800">
                          <a:latin typeface="Cambria Math" panose="02040503050406030204" pitchFamily="18" charset="0"/>
                        </a:rPr>
                        <m:t>=</m:t>
                      </m:r>
                      <m:f>
                        <m:fPr>
                          <m:ctrlPr>
                            <a:rPr lang="en-US" sz="1800" i="1" dirty="0">
                              <a:latin typeface="Cambria Math" panose="02040503050406030204" pitchFamily="18" charset="0"/>
                            </a:rPr>
                          </m:ctrlPr>
                        </m:fPr>
                        <m:num>
                          <m:nary>
                            <m:naryPr>
                              <m:chr m:val="∮"/>
                              <m:limLoc m:val="undOvr"/>
                              <m:subHide m:val="on"/>
                              <m:supHide m:val="on"/>
                              <m:ctrlPr>
                                <a:rPr lang="en-US" sz="1800" i="1">
                                  <a:latin typeface="Cambria Math" panose="02040503050406030204" pitchFamily="18" charset="0"/>
                                </a:rPr>
                              </m:ctrlPr>
                            </m:naryPr>
                            <m:sub/>
                            <m:sup/>
                            <m:e>
                              <m:r>
                                <a:rPr lang="en-US" sz="1800" b="1" i="1">
                                  <a:latin typeface="Cambria Math" panose="02040503050406030204" pitchFamily="18" charset="0"/>
                                </a:rPr>
                                <m:t>𝑯</m:t>
                              </m:r>
                              <m:r>
                                <a:rPr lang="en-US" sz="1800" i="1">
                                  <a:latin typeface="Cambria Math" panose="02040503050406030204" pitchFamily="18" charset="0"/>
                                </a:rPr>
                                <m:t>.</m:t>
                              </m:r>
                              <m:r>
                                <a:rPr lang="en-US" sz="1800" i="1">
                                  <a:latin typeface="Cambria Math" panose="02040503050406030204" pitchFamily="18" charset="0"/>
                                </a:rPr>
                                <m:t>𝑑𝑙</m:t>
                              </m:r>
                            </m:e>
                          </m:nary>
                        </m:num>
                        <m:den>
                          <m:nary>
                            <m:naryPr>
                              <m:chr m:val="∮"/>
                              <m:limLoc m:val="undOvr"/>
                              <m:subHide m:val="on"/>
                              <m:supHide m:val="on"/>
                              <m:ctrlPr>
                                <a:rPr lang="en-US" sz="1800" i="1">
                                  <a:latin typeface="Cambria Math" panose="02040503050406030204" pitchFamily="18" charset="0"/>
                                </a:rPr>
                              </m:ctrlPr>
                            </m:naryPr>
                            <m:sub/>
                            <m:sup/>
                            <m:e>
                              <m:r>
                                <a:rPr lang="en-US" sz="1800" b="1" i="1">
                                  <a:latin typeface="Cambria Math" panose="02040503050406030204" pitchFamily="18" charset="0"/>
                                </a:rPr>
                                <m:t>𝑬</m:t>
                              </m:r>
                              <m:r>
                                <a:rPr lang="en-US" sz="1800" i="1">
                                  <a:latin typeface="Cambria Math" panose="02040503050406030204" pitchFamily="18" charset="0"/>
                                </a:rPr>
                                <m:t>.</m:t>
                              </m:r>
                              <m:r>
                                <a:rPr lang="en-US" sz="1800" i="1">
                                  <a:latin typeface="Cambria Math" panose="02040503050406030204" pitchFamily="18" charset="0"/>
                                </a:rPr>
                                <m:t>𝑑𝑙</m:t>
                              </m:r>
                            </m:e>
                          </m:nary>
                        </m:den>
                      </m:f>
                      <m:r>
                        <a:rPr lang="en-US" sz="1800" i="1">
                          <a:latin typeface="Cambria Math" panose="02040503050406030204" pitchFamily="18" charset="0"/>
                        </a:rPr>
                        <m:t>        [</m:t>
                      </m:r>
                      <m:r>
                        <a:rPr lang="en-US" sz="1800" i="1">
                          <a:latin typeface="Cambria Math" panose="02040503050406030204" pitchFamily="18" charset="0"/>
                        </a:rPr>
                        <m:t>𝑂h𝑚</m:t>
                      </m:r>
                      <m:r>
                        <a:rPr lang="en-US" sz="1800" i="1">
                          <a:latin typeface="Cambria Math" panose="02040503050406030204" pitchFamily="18" charset="0"/>
                        </a:rPr>
                        <m:t>/</m:t>
                      </m:r>
                      <m:r>
                        <a:rPr lang="en-US" sz="1800" i="1">
                          <a:latin typeface="Cambria Math" panose="02040503050406030204" pitchFamily="18" charset="0"/>
                        </a:rPr>
                        <m:t>𝑚</m:t>
                      </m:r>
                      <m:r>
                        <a:rPr lang="en-US" sz="1800" i="1">
                          <a:latin typeface="Cambria Math" panose="02040503050406030204" pitchFamily="18" charset="0"/>
                        </a:rPr>
                        <m:t>]</m:t>
                      </m:r>
                    </m:oMath>
                  </m:oMathPara>
                </a14:m>
                <a:endParaRPr lang="en-US" sz="1800" dirty="0"/>
              </a:p>
              <a:p>
                <a:pPr marL="0" indent="0" algn="ctr">
                  <a:buNone/>
                </a:pPr>
                <a:endParaRPr lang="en-US" sz="1950" dirty="0"/>
              </a:p>
              <a:p>
                <a:pPr marL="0" indent="0" algn="ctr">
                  <a:buNone/>
                </a:pPr>
                <a14:m>
                  <m:oMathPara xmlns:m="http://schemas.openxmlformats.org/officeDocument/2006/math">
                    <m:oMathParaPr>
                      <m:jc m:val="centerGroup"/>
                    </m:oMathParaPr>
                    <m:oMath xmlns:m="http://schemas.openxmlformats.org/officeDocument/2006/math">
                      <m:sSub>
                        <m:sSubPr>
                          <m:ctrlPr>
                            <a:rPr lang="en-US" sz="1725" i="1">
                              <a:latin typeface="Cambria Math" panose="02040503050406030204" pitchFamily="18" charset="0"/>
                            </a:rPr>
                          </m:ctrlPr>
                        </m:sSubPr>
                        <m:e>
                          <m:r>
                            <a:rPr lang="en-US" sz="1725" i="1">
                              <a:latin typeface="Cambria Math" panose="02040503050406030204" pitchFamily="18" charset="0"/>
                            </a:rPr>
                            <m:t>𝐿</m:t>
                          </m:r>
                        </m:e>
                        <m:sub>
                          <m:r>
                            <a:rPr lang="en-US" sz="1725" i="1">
                              <a:latin typeface="Cambria Math" panose="02040503050406030204" pitchFamily="18" charset="0"/>
                            </a:rPr>
                            <m:t>𝑚</m:t>
                          </m:r>
                        </m:sub>
                      </m:sSub>
                      <m:r>
                        <a:rPr lang="en-US" sz="1725">
                          <a:latin typeface="Cambria Math" panose="02040503050406030204" pitchFamily="18" charset="0"/>
                        </a:rPr>
                        <m:t>=</m:t>
                      </m:r>
                      <m:f>
                        <m:fPr>
                          <m:ctrlPr>
                            <a:rPr lang="en-US" i="1" dirty="0">
                              <a:latin typeface="Cambria Math" panose="02040503050406030204" pitchFamily="18" charset="0"/>
                            </a:rPr>
                          </m:ctrlPr>
                        </m:fPr>
                        <m:num>
                          <m:sSub>
                            <m:sSubPr>
                              <m:ctrlPr>
                                <a:rPr lang="en-US" sz="1800" i="1">
                                  <a:latin typeface="Cambria Math" panose="02040503050406030204" pitchFamily="18" charset="0"/>
                                </a:rPr>
                              </m:ctrlPr>
                            </m:sSubPr>
                            <m:e>
                              <m:r>
                                <a:rPr lang="en-US" sz="1800" b="1" i="1">
                                  <a:latin typeface="Cambria Math" panose="02040503050406030204" pitchFamily="18" charset="0"/>
                                  <a:ea typeface="Cambria Math" panose="02040503050406030204" pitchFamily="18" charset="0"/>
                                </a:rPr>
                                <m:t>𝟇</m:t>
                              </m:r>
                            </m:e>
                            <m:sub>
                              <m:r>
                                <a:rPr lang="en-US" sz="1800" i="1">
                                  <a:latin typeface="Cambria Math" panose="02040503050406030204" pitchFamily="18" charset="0"/>
                                </a:rPr>
                                <m:t>𝑚</m:t>
                              </m:r>
                            </m:sub>
                          </m:sSub>
                        </m:num>
                        <m:den>
                          <m:sSub>
                            <m:sSubPr>
                              <m:ctrlPr>
                                <a:rPr lang="en-US" sz="1800" i="1">
                                  <a:latin typeface="Cambria Math" panose="02040503050406030204" pitchFamily="18" charset="0"/>
                                </a:rPr>
                              </m:ctrlPr>
                            </m:sSubPr>
                            <m:e>
                              <m:r>
                                <a:rPr lang="en-US" sz="1800" b="1" i="1">
                                  <a:latin typeface="Cambria Math" panose="02040503050406030204" pitchFamily="18" charset="0"/>
                                </a:rPr>
                                <m:t>𝓕</m:t>
                              </m:r>
                            </m:e>
                            <m:sub>
                              <m:r>
                                <a:rPr lang="en-US" sz="1800" i="1">
                                  <a:latin typeface="Cambria Math" panose="02040503050406030204" pitchFamily="18" charset="0"/>
                                </a:rPr>
                                <m:t>𝑚</m:t>
                              </m:r>
                            </m:sub>
                          </m:sSub>
                        </m:den>
                      </m:f>
                      <m:r>
                        <a:rPr lang="en-US" sz="1725">
                          <a:latin typeface="Cambria Math" panose="02040503050406030204" pitchFamily="18" charset="0"/>
                        </a:rPr>
                        <m:t>=</m:t>
                      </m:r>
                      <m:f>
                        <m:fPr>
                          <m:ctrlPr>
                            <a:rPr lang="en-US" sz="1725" i="1" dirty="0">
                              <a:latin typeface="Cambria Math" panose="02040503050406030204" pitchFamily="18" charset="0"/>
                            </a:rPr>
                          </m:ctrlPr>
                        </m:fPr>
                        <m:num>
                          <m:nary>
                            <m:naryPr>
                              <m:chr m:val="∬"/>
                              <m:limLoc m:val="undOvr"/>
                              <m:subHide m:val="on"/>
                              <m:supHide m:val="on"/>
                              <m:ctrlPr>
                                <a:rPr lang="en-US" sz="1725" i="1">
                                  <a:latin typeface="Cambria Math" panose="02040503050406030204" pitchFamily="18" charset="0"/>
                                </a:rPr>
                              </m:ctrlPr>
                            </m:naryPr>
                            <m:sub/>
                            <m:sup/>
                            <m:e>
                              <m:r>
                                <a:rPr lang="en-US" sz="1725" b="1" i="1">
                                  <a:latin typeface="Cambria Math" panose="02040503050406030204" pitchFamily="18" charset="0"/>
                                </a:rPr>
                                <m:t>𝑩</m:t>
                              </m:r>
                              <m:r>
                                <a:rPr lang="en-US" sz="1725" i="1">
                                  <a:latin typeface="Cambria Math" panose="02040503050406030204" pitchFamily="18" charset="0"/>
                                </a:rPr>
                                <m:t>.</m:t>
                              </m:r>
                              <m:r>
                                <a:rPr lang="en-US" sz="1725" i="1">
                                  <a:latin typeface="Cambria Math" panose="02040503050406030204" pitchFamily="18" charset="0"/>
                                </a:rPr>
                                <m:t>𝑑𝑆</m:t>
                              </m:r>
                            </m:e>
                          </m:nary>
                        </m:num>
                        <m:den>
                          <m:nary>
                            <m:naryPr>
                              <m:chr m:val="∮"/>
                              <m:limLoc m:val="undOvr"/>
                              <m:subHide m:val="on"/>
                              <m:supHide m:val="on"/>
                              <m:ctrlPr>
                                <a:rPr lang="en-US" sz="1725" i="1">
                                  <a:latin typeface="Cambria Math" panose="02040503050406030204" pitchFamily="18" charset="0"/>
                                </a:rPr>
                              </m:ctrlPr>
                            </m:naryPr>
                            <m:sub/>
                            <m:sup/>
                            <m:e>
                              <m:r>
                                <a:rPr lang="en-US" sz="1725" b="1" i="1">
                                  <a:latin typeface="Cambria Math" panose="02040503050406030204" pitchFamily="18" charset="0"/>
                                </a:rPr>
                                <m:t>𝑯</m:t>
                              </m:r>
                              <m:r>
                                <a:rPr lang="en-US" sz="1725" i="1">
                                  <a:latin typeface="Cambria Math" panose="02040503050406030204" pitchFamily="18" charset="0"/>
                                </a:rPr>
                                <m:t>.</m:t>
                              </m:r>
                              <m:r>
                                <a:rPr lang="en-US" sz="1725" i="1">
                                  <a:latin typeface="Cambria Math" panose="02040503050406030204" pitchFamily="18" charset="0"/>
                                </a:rPr>
                                <m:t>𝑑𝑙</m:t>
                              </m:r>
                            </m:e>
                          </m:nary>
                        </m:den>
                      </m:f>
                      <m:r>
                        <a:rPr lang="en-US" sz="1725" i="1">
                          <a:latin typeface="Cambria Math" panose="02040503050406030204" pitchFamily="18" charset="0"/>
                        </a:rPr>
                        <m:t>      [</m:t>
                      </m:r>
                      <m:r>
                        <a:rPr lang="en-US" sz="1725" i="1">
                          <a:latin typeface="Cambria Math" panose="02040503050406030204" pitchFamily="18" charset="0"/>
                        </a:rPr>
                        <m:t>𝐻𝑒𝑛𝑟𝑦</m:t>
                      </m:r>
                      <m:r>
                        <a:rPr lang="en-US" sz="1725" i="1">
                          <a:latin typeface="Cambria Math" panose="02040503050406030204" pitchFamily="18" charset="0"/>
                        </a:rPr>
                        <m:t>/</m:t>
                      </m:r>
                      <m:r>
                        <a:rPr lang="en-US" sz="1725" i="1">
                          <a:latin typeface="Cambria Math" panose="02040503050406030204" pitchFamily="18" charset="0"/>
                        </a:rPr>
                        <m:t>𝑚</m:t>
                      </m:r>
                      <m:r>
                        <a:rPr lang="en-US" sz="1725" i="1">
                          <a:latin typeface="Cambria Math" panose="02040503050406030204" pitchFamily="18" charset="0"/>
                        </a:rPr>
                        <m:t>]</m:t>
                      </m:r>
                    </m:oMath>
                  </m:oMathPara>
                </a14:m>
                <a:endParaRPr lang="en-US" sz="1950" dirty="0"/>
              </a:p>
              <a:p>
                <a:pPr marL="0" indent="0" algn="ctr">
                  <a:buNone/>
                </a:pPr>
                <a:endParaRPr lang="en-US" sz="1950" dirty="0"/>
              </a:p>
              <a:p>
                <a:pPr marL="0" indent="0" algn="ctr">
                  <a:buNone/>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𝑚</m:t>
                          </m:r>
                        </m:sub>
                      </m:sSub>
                      <m:r>
                        <a:rPr lang="en-US" sz="1800">
                          <a:latin typeface="Cambria Math" panose="02040503050406030204" pitchFamily="18" charset="0"/>
                        </a:rPr>
                        <m:t>=</m:t>
                      </m:r>
                      <m:f>
                        <m:fPr>
                          <m:ctrlPr>
                            <a:rPr lang="en-US" i="1" dirty="0">
                              <a:latin typeface="Cambria Math" panose="02040503050406030204" pitchFamily="18" charset="0"/>
                            </a:rPr>
                          </m:ctrlPr>
                        </m:fPr>
                        <m:num>
                          <m:sSub>
                            <m:sSubPr>
                              <m:ctrlPr>
                                <a:rPr lang="en-US" sz="1800" i="1">
                                  <a:latin typeface="Cambria Math" panose="02040503050406030204" pitchFamily="18" charset="0"/>
                                </a:rPr>
                              </m:ctrlPr>
                            </m:sSubPr>
                            <m:e>
                              <m:r>
                                <a:rPr lang="en-US" sz="1800" b="1" i="1">
                                  <a:latin typeface="Cambria Math" panose="02040503050406030204" pitchFamily="18" charset="0"/>
                                  <a:ea typeface="Cambria Math" panose="02040503050406030204" pitchFamily="18" charset="0"/>
                                </a:rPr>
                                <m:t>𝟇</m:t>
                              </m:r>
                            </m:e>
                            <m:sub>
                              <m:r>
                                <a:rPr lang="en-US" sz="1800" i="1">
                                  <a:latin typeface="Cambria Math" panose="02040503050406030204" pitchFamily="18" charset="0"/>
                                  <a:ea typeface="Cambria Math" panose="02040503050406030204" pitchFamily="18" charset="0"/>
                                </a:rPr>
                                <m:t>𝑒</m:t>
                              </m:r>
                            </m:sub>
                          </m:sSub>
                        </m:num>
                        <m:den>
                          <m:sSub>
                            <m:sSubPr>
                              <m:ctrlPr>
                                <a:rPr lang="en-US" sz="1800" i="1">
                                  <a:latin typeface="Cambria Math" panose="02040503050406030204" pitchFamily="18" charset="0"/>
                                </a:rPr>
                              </m:ctrlPr>
                            </m:sSubPr>
                            <m:e>
                              <m:r>
                                <a:rPr lang="en-US" sz="1800" b="1" i="1">
                                  <a:latin typeface="Cambria Math" panose="02040503050406030204" pitchFamily="18" charset="0"/>
                                </a:rPr>
                                <m:t>𝑰</m:t>
                              </m:r>
                            </m:e>
                            <m:sub>
                              <m:r>
                                <a:rPr lang="en-US" sz="1800" i="1">
                                  <a:latin typeface="Cambria Math" panose="02040503050406030204" pitchFamily="18" charset="0"/>
                                </a:rPr>
                                <m:t>𝑚</m:t>
                              </m:r>
                            </m:sub>
                          </m:sSub>
                        </m:den>
                      </m:f>
                      <m:r>
                        <a:rPr lang="en-US" sz="1800">
                          <a:latin typeface="Cambria Math" panose="02040503050406030204" pitchFamily="18" charset="0"/>
                        </a:rPr>
                        <m:t>=</m:t>
                      </m:r>
                      <m:f>
                        <m:fPr>
                          <m:ctrlPr>
                            <a:rPr lang="en-US" sz="1800" i="1" dirty="0">
                              <a:latin typeface="Cambria Math" panose="02040503050406030204" pitchFamily="18" charset="0"/>
                            </a:rPr>
                          </m:ctrlPr>
                        </m:fPr>
                        <m:num>
                          <m:nary>
                            <m:naryPr>
                              <m:chr m:val="∬"/>
                              <m:limLoc m:val="undOvr"/>
                              <m:subHide m:val="on"/>
                              <m:supHide m:val="on"/>
                              <m:ctrlPr>
                                <a:rPr lang="en-US" sz="1800" i="1">
                                  <a:latin typeface="Cambria Math" panose="02040503050406030204" pitchFamily="18" charset="0"/>
                                </a:rPr>
                              </m:ctrlPr>
                            </m:naryPr>
                            <m:sub/>
                            <m:sup/>
                            <m:e>
                              <m:r>
                                <a:rPr lang="en-US" sz="1800" b="1" i="1">
                                  <a:latin typeface="Cambria Math" panose="02040503050406030204" pitchFamily="18" charset="0"/>
                                </a:rPr>
                                <m:t>𝑫</m:t>
                              </m:r>
                              <m:r>
                                <a:rPr lang="en-US" sz="1800" i="1">
                                  <a:latin typeface="Cambria Math" panose="02040503050406030204" pitchFamily="18" charset="0"/>
                                </a:rPr>
                                <m:t>.</m:t>
                              </m:r>
                              <m:r>
                                <a:rPr lang="en-US" sz="1800" i="1">
                                  <a:latin typeface="Cambria Math" panose="02040503050406030204" pitchFamily="18" charset="0"/>
                                </a:rPr>
                                <m:t>𝑑𝑆</m:t>
                              </m:r>
                            </m:e>
                          </m:nary>
                        </m:num>
                        <m:den>
                          <m:nary>
                            <m:naryPr>
                              <m:chr m:val="∮"/>
                              <m:limLoc m:val="undOvr"/>
                              <m:subHide m:val="on"/>
                              <m:supHide m:val="on"/>
                              <m:ctrlPr>
                                <a:rPr lang="en-US" sz="1800" i="1">
                                  <a:latin typeface="Cambria Math" panose="02040503050406030204" pitchFamily="18" charset="0"/>
                                </a:rPr>
                              </m:ctrlPr>
                            </m:naryPr>
                            <m:sub/>
                            <m:sup/>
                            <m:e>
                              <m:r>
                                <a:rPr lang="en-US" sz="1800" b="1" i="1">
                                  <a:latin typeface="Cambria Math" panose="02040503050406030204" pitchFamily="18" charset="0"/>
                                </a:rPr>
                                <m:t>𝑬</m:t>
                              </m:r>
                              <m:r>
                                <a:rPr lang="en-US" sz="1800" i="1">
                                  <a:latin typeface="Cambria Math" panose="02040503050406030204" pitchFamily="18" charset="0"/>
                                </a:rPr>
                                <m:t>.</m:t>
                              </m:r>
                              <m:r>
                                <a:rPr lang="en-US" sz="1800" i="1">
                                  <a:latin typeface="Cambria Math" panose="02040503050406030204" pitchFamily="18" charset="0"/>
                                </a:rPr>
                                <m:t>𝑑𝑙</m:t>
                              </m:r>
                            </m:e>
                          </m:nary>
                        </m:den>
                      </m:f>
                      <m:r>
                        <a:rPr lang="en-US" sz="1800" i="1">
                          <a:latin typeface="Cambria Math" panose="02040503050406030204" pitchFamily="18" charset="0"/>
                        </a:rPr>
                        <m:t>       [</m:t>
                      </m:r>
                      <m:r>
                        <a:rPr lang="en-US" sz="1800" i="1">
                          <a:latin typeface="Cambria Math" panose="02040503050406030204" pitchFamily="18" charset="0"/>
                        </a:rPr>
                        <m:t>𝐹𝑎𝑟𝑎𝑑</m:t>
                      </m:r>
                      <m:r>
                        <a:rPr lang="en-US" sz="1800" i="1">
                          <a:latin typeface="Cambria Math" panose="02040503050406030204" pitchFamily="18" charset="0"/>
                        </a:rPr>
                        <m:t>/</m:t>
                      </m:r>
                      <m:r>
                        <a:rPr lang="en-US" sz="1800" i="1">
                          <a:latin typeface="Cambria Math" panose="02040503050406030204" pitchFamily="18" charset="0"/>
                        </a:rPr>
                        <m:t>𝑚</m:t>
                      </m:r>
                      <m:r>
                        <a:rPr lang="en-US" sz="1800" i="1">
                          <a:latin typeface="Cambria Math" panose="02040503050406030204" pitchFamily="18" charset="0"/>
                        </a:rPr>
                        <m:t>]</m:t>
                      </m:r>
                    </m:oMath>
                  </m:oMathPara>
                </a14:m>
                <a:endParaRPr lang="en-US" sz="19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2226469"/>
                <a:ext cx="7886700" cy="3364706"/>
              </a:xfrm>
              <a:blipFill>
                <a:blip r:embed="rId2"/>
                <a:stretch>
                  <a:fillRect l="-232" t="-906"/>
                </a:stretch>
              </a:blipFill>
            </p:spPr>
            <p:txBody>
              <a:bodyPr/>
              <a:lstStyle/>
              <a:p>
                <a:r>
                  <a:rPr lang="en-US">
                    <a:noFill/>
                  </a:rPr>
                  <a:t> </a:t>
                </a:r>
              </a:p>
            </p:txBody>
          </p:sp>
        </mc:Fallback>
      </mc:AlternateContent>
    </p:spTree>
    <p:extLst>
      <p:ext uri="{BB962C8B-B14F-4D97-AF65-F5344CB8AC3E}">
        <p14:creationId xmlns:p14="http://schemas.microsoft.com/office/powerpoint/2010/main" val="2965333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Energy Loss and Energy </a:t>
            </a:r>
            <a:r>
              <a:rPr lang="en-US" dirty="0" smtClean="0"/>
              <a:t>Storage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0000" lnSpcReduction="20000"/>
              </a:bodyPr>
              <a:lstStyle/>
              <a:p>
                <a:r>
                  <a:rPr lang="en-US" dirty="0" smtClean="0"/>
                  <a:t>Energy is dissipated in Magnetic Conductance due to skin effect.</a:t>
                </a:r>
              </a:p>
              <a:p>
                <a:endParaRPr lang="en-US" dirty="0" smtClean="0"/>
              </a:p>
              <a:p>
                <a:pPr marL="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𝑙𝑜𝑠𝑠</m:t>
                          </m:r>
                        </m:sub>
                      </m:sSub>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𝐼</m:t>
                          </m:r>
                        </m:e>
                        <m:sub>
                          <m:r>
                            <a:rPr lang="en-US" sz="2400" i="1">
                              <a:latin typeface="Cambria Math" panose="02040503050406030204" pitchFamily="18" charset="0"/>
                            </a:rPr>
                            <m:t>𝑚</m:t>
                          </m:r>
                        </m:sub>
                        <m:sup>
                          <m:r>
                            <a:rPr lang="en-US" sz="2400" i="1">
                              <a:latin typeface="Cambria Math" panose="02040503050406030204" pitchFamily="18" charset="0"/>
                            </a:rPr>
                            <m:t>2</m:t>
                          </m:r>
                        </m:sup>
                      </m:sSubSup>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𝑚</m:t>
                          </m:r>
                        </m:sub>
                      </m:sSub>
                    </m:oMath>
                  </m:oMathPara>
                </a14:m>
                <a:endParaRPr lang="en-US" dirty="0"/>
              </a:p>
              <a:p>
                <a:r>
                  <a:rPr lang="en-US" dirty="0" smtClean="0"/>
                  <a:t>Electrical </a:t>
                </a:r>
                <a:r>
                  <a:rPr lang="en-US" dirty="0"/>
                  <a:t>Energy is stored in Magnetic </a:t>
                </a:r>
                <a:r>
                  <a:rPr lang="en-US" dirty="0" smtClean="0"/>
                  <a:t>Capacitance; </a:t>
                </a:r>
                <a:r>
                  <a:rPr lang="en-US" dirty="0"/>
                  <a:t>and </a:t>
                </a:r>
                <a:r>
                  <a:rPr lang="en-US" dirty="0" smtClean="0"/>
                  <a:t>Magnetic </a:t>
                </a:r>
                <a:r>
                  <a:rPr lang="en-US" dirty="0"/>
                  <a:t>Energy is stored in Magnetic Inductance</a:t>
                </a:r>
                <a:r>
                  <a:rPr lang="en-US" dirty="0" smtClean="0"/>
                  <a:t>.</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𝑒</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𝑚</m:t>
                              </m:r>
                            </m:sub>
                          </m:sSub>
                          <m:r>
                            <a:rPr lang="en-US" i="1">
                              <a:latin typeface="Cambria Math" panose="02040503050406030204" pitchFamily="18" charset="0"/>
                            </a:rPr>
                            <m:t>𝑉</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𝑚</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r>
                            <a:rPr lang="en-US" i="1">
                              <a:latin typeface="Cambria Math" panose="02040503050406030204" pitchFamily="18" charset="0"/>
                            </a:rPr>
                            <m:t>𝐼</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𝑫</m:t>
                          </m:r>
                          <m:r>
                            <a:rPr lang="en-US" i="1">
                              <a:latin typeface="Cambria Math" panose="02040503050406030204" pitchFamily="18" charset="0"/>
                            </a:rPr>
                            <m:t>.</m:t>
                          </m:r>
                          <m:r>
                            <a:rPr lang="en-US" b="1" i="1">
                              <a:latin typeface="Cambria Math" panose="02040503050406030204" pitchFamily="18" charset="0"/>
                            </a:rPr>
                            <m:t>𝑬</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dirty="0" smtClean="0"/>
              </a:p>
              <a:p>
                <a:r>
                  <a:rPr lang="en-US" dirty="0" smtClean="0"/>
                  <a:t>The Magnetic Transmission Line Equations can be solved just like Electric Transmission Line Equations.</a:t>
                </a: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15" t="-2291"/>
                </a:stretch>
              </a:blipFill>
            </p:spPr>
            <p:txBody>
              <a:bodyPr/>
              <a:lstStyle/>
              <a:p>
                <a:r>
                  <a:rPr lang="en-US">
                    <a:noFill/>
                  </a:rPr>
                  <a:t> </a:t>
                </a:r>
              </a:p>
            </p:txBody>
          </p:sp>
        </mc:Fallback>
      </mc:AlternateContent>
    </p:spTree>
    <p:extLst>
      <p:ext uri="{BB962C8B-B14F-4D97-AF65-F5344CB8AC3E}">
        <p14:creationId xmlns:p14="http://schemas.microsoft.com/office/powerpoint/2010/main" val="819942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Objectives</a:t>
            </a:r>
            <a:endParaRPr lang="en-US" dirty="0"/>
          </a:p>
        </p:txBody>
      </p:sp>
      <p:sp>
        <p:nvSpPr>
          <p:cNvPr id="3" name="Content Placeholder 2"/>
          <p:cNvSpPr>
            <a:spLocks noGrp="1"/>
          </p:cNvSpPr>
          <p:nvPr>
            <p:ph idx="1"/>
          </p:nvPr>
        </p:nvSpPr>
        <p:spPr/>
        <p:txBody>
          <a:bodyPr>
            <a:normAutofit fontScale="92500" lnSpcReduction="20000"/>
          </a:bodyPr>
          <a:lstStyle/>
          <a:p>
            <a:pPr lvl="0"/>
            <a:r>
              <a:rPr lang="en-US" dirty="0" smtClean="0"/>
              <a:t>Model and simulate dispersive, inhomogeneous and non-linear </a:t>
            </a:r>
            <a:r>
              <a:rPr lang="en-US" dirty="0"/>
              <a:t>Magnetic Transmission </a:t>
            </a:r>
            <a:r>
              <a:rPr lang="en-US" dirty="0" smtClean="0"/>
              <a:t>Lines using </a:t>
            </a:r>
            <a:r>
              <a:rPr lang="en-US" dirty="0"/>
              <a:t>Finite Difference </a:t>
            </a:r>
            <a:r>
              <a:rPr lang="en-US" dirty="0" smtClean="0"/>
              <a:t>Time Domain (FDTD) Method Simulator. </a:t>
            </a:r>
            <a:endParaRPr lang="en-US" dirty="0"/>
          </a:p>
          <a:p>
            <a:pPr lvl="0"/>
            <a:r>
              <a:rPr lang="en-US" dirty="0" smtClean="0"/>
              <a:t>Study </a:t>
            </a:r>
            <a:r>
              <a:rPr lang="en-US" dirty="0"/>
              <a:t>Frequency Domain Behavior </a:t>
            </a:r>
            <a:r>
              <a:rPr lang="en-US" dirty="0" smtClean="0"/>
              <a:t>of </a:t>
            </a:r>
            <a:r>
              <a:rPr lang="en-US" dirty="0"/>
              <a:t>Magnetic Transmission Lines </a:t>
            </a:r>
            <a:r>
              <a:rPr lang="en-US" dirty="0" smtClean="0"/>
              <a:t>by </a:t>
            </a:r>
            <a:r>
              <a:rPr lang="en-US" dirty="0"/>
              <a:t>Decomposition of Fields into various travelling wave modes. </a:t>
            </a:r>
            <a:endParaRPr lang="en-US" dirty="0" smtClean="0"/>
          </a:p>
          <a:p>
            <a:pPr lvl="0"/>
            <a:r>
              <a:rPr lang="en-US" dirty="0" smtClean="0"/>
              <a:t>Simulate cross </a:t>
            </a:r>
            <a:r>
              <a:rPr lang="en-US" dirty="0"/>
              <a:t>talk between Multi-Conductor </a:t>
            </a:r>
            <a:r>
              <a:rPr lang="en-US" dirty="0" smtClean="0"/>
              <a:t>Magnetic Transmission </a:t>
            </a:r>
            <a:r>
              <a:rPr lang="en-US" dirty="0"/>
              <a:t>Lines. </a:t>
            </a:r>
          </a:p>
          <a:p>
            <a:r>
              <a:rPr lang="en-US" dirty="0" smtClean="0"/>
              <a:t>Simulate </a:t>
            </a:r>
            <a:r>
              <a:rPr lang="en-US" dirty="0"/>
              <a:t>Wideband Transformer </a:t>
            </a:r>
            <a:r>
              <a:rPr lang="en-US" dirty="0" smtClean="0"/>
              <a:t>and develop </a:t>
            </a:r>
            <a:r>
              <a:rPr lang="en-US" dirty="0"/>
              <a:t>lumped Magnetic Transmission Line circuit</a:t>
            </a:r>
            <a:r>
              <a:rPr lang="en-US" dirty="0" smtClean="0"/>
              <a:t>.</a:t>
            </a:r>
            <a:endParaRPr lang="en-US" dirty="0"/>
          </a:p>
        </p:txBody>
      </p:sp>
    </p:spTree>
    <p:extLst>
      <p:ext uri="{BB962C8B-B14F-4D97-AF65-F5344CB8AC3E}">
        <p14:creationId xmlns:p14="http://schemas.microsoft.com/office/powerpoint/2010/main" val="12745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57251"/>
            <a:ext cx="7886700" cy="994172"/>
          </a:xfrm>
        </p:spPr>
        <p:txBody>
          <a:bodyPr/>
          <a:lstStyle/>
          <a:p>
            <a:r>
              <a:rPr lang="en-US" dirty="0" smtClean="0"/>
              <a:t>Lossless Transmission Lines</a:t>
            </a:r>
            <a:endParaRPr lang="en-US" dirty="0"/>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nvPr>
            </p:nvGraphicFramePr>
            <p:xfrm>
              <a:off x="1454728" y="1851422"/>
              <a:ext cx="6234545" cy="3976669"/>
            </p:xfrm>
            <a:graphic>
              <a:graphicData uri="http://schemas.openxmlformats.org/drawingml/2006/table">
                <a:tbl>
                  <a:tblPr firstRow="1" firstCol="1" bandRow="1">
                    <a:tableStyleId>{5940675A-B579-460E-94D1-54222C63F5DA}</a:tableStyleId>
                  </a:tblPr>
                  <a:tblGrid>
                    <a:gridCol w="3132405">
                      <a:extLst>
                        <a:ext uri="{9D8B030D-6E8A-4147-A177-3AD203B41FA5}">
                          <a16:colId xmlns:a16="http://schemas.microsoft.com/office/drawing/2014/main" val="3581561559"/>
                        </a:ext>
                      </a:extLst>
                    </a:gridCol>
                    <a:gridCol w="3102140">
                      <a:extLst>
                        <a:ext uri="{9D8B030D-6E8A-4147-A177-3AD203B41FA5}">
                          <a16:colId xmlns:a16="http://schemas.microsoft.com/office/drawing/2014/main" val="3382901946"/>
                        </a:ext>
                      </a:extLst>
                    </a:gridCol>
                  </a:tblGrid>
                  <a:tr h="251822">
                    <a:tc>
                      <a:txBody>
                        <a:bodyPr/>
                        <a:lstStyle/>
                        <a:p>
                          <a:pPr marL="0" marR="0" algn="ctr">
                            <a:lnSpc>
                              <a:spcPct val="107000"/>
                            </a:lnSpc>
                            <a:spcBef>
                              <a:spcPts val="0"/>
                            </a:spcBef>
                            <a:spcAft>
                              <a:spcPts val="0"/>
                            </a:spcAft>
                          </a:pPr>
                          <a:r>
                            <a:rPr lang="en-US" sz="1500" dirty="0" smtClean="0">
                              <a:effectLst/>
                            </a:rPr>
                            <a:t>Electric Transmission Line</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07000"/>
                            </a:lnSpc>
                            <a:spcBef>
                              <a:spcPts val="0"/>
                            </a:spcBef>
                            <a:spcAft>
                              <a:spcPts val="0"/>
                            </a:spcAft>
                          </a:pPr>
                          <a:r>
                            <a:rPr lang="en-US" sz="1500" dirty="0" smtClean="0">
                              <a:effectLst/>
                            </a:rPr>
                            <a:t>Magnetic Transmission Line</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3544196432"/>
                      </a:ext>
                    </a:extLst>
                  </a:tr>
                  <a:tr h="1173385">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500" i="1" smtClean="0">
                                        <a:effectLst/>
                                        <a:latin typeface="Cambria Math" panose="02040503050406030204" pitchFamily="18" charset="0"/>
                                      </a:rPr>
                                    </m:ctrlPr>
                                  </m:fPr>
                                  <m:num>
                                    <m:r>
                                      <a:rPr lang="en-US" sz="1500">
                                        <a:effectLst/>
                                        <a:latin typeface="Cambria Math" panose="02040503050406030204" pitchFamily="18" charset="0"/>
                                      </a:rPr>
                                      <m:t>𝑑</m:t>
                                    </m:r>
                                    <m:sSub>
                                      <m:sSubPr>
                                        <m:ctrlPr>
                                          <a:rPr lang="en-US" sz="1500" i="1" smtClean="0">
                                            <a:latin typeface="Cambria Math" panose="02040503050406030204" pitchFamily="18" charset="0"/>
                                          </a:rPr>
                                        </m:ctrlPr>
                                      </m:sSubPr>
                                      <m:e>
                                        <m:r>
                                          <a:rPr lang="en-US" sz="1500" b="1" i="1">
                                            <a:latin typeface="Cambria Math" panose="02040503050406030204" pitchFamily="18" charset="0"/>
                                          </a:rPr>
                                          <m:t>𝑰</m:t>
                                        </m:r>
                                      </m:e>
                                      <m:sub>
                                        <m:r>
                                          <a:rPr lang="en-US" sz="1500" b="0" i="1" smtClean="0">
                                            <a:latin typeface="Cambria Math" panose="02040503050406030204" pitchFamily="18" charset="0"/>
                                          </a:rPr>
                                          <m:t>𝑒</m:t>
                                        </m:r>
                                      </m:sub>
                                    </m:sSub>
                                  </m:num>
                                  <m:den>
                                    <m:r>
                                      <a:rPr lang="en-US" sz="1500">
                                        <a:effectLst/>
                                        <a:latin typeface="Cambria Math" panose="02040503050406030204" pitchFamily="18" charset="0"/>
                                      </a:rPr>
                                      <m:t>𝑑𝑧</m:t>
                                    </m:r>
                                  </m:den>
                                </m:f>
                                <m:r>
                                  <a:rPr lang="en-US" sz="1500" smtClean="0">
                                    <a:effectLst/>
                                    <a:latin typeface="Cambria Math" panose="02040503050406030204" pitchFamily="18" charset="0"/>
                                  </a:rPr>
                                  <m:t>=</m:t>
                                </m:r>
                                <m:r>
                                  <a:rPr lang="en-US" sz="1500">
                                    <a:effectLst/>
                                    <a:latin typeface="Cambria Math" panose="02040503050406030204" pitchFamily="18" charset="0"/>
                                  </a:rPr>
                                  <m:t>−</m:t>
                                </m:r>
                                <m:r>
                                  <a:rPr lang="en-US" sz="1500">
                                    <a:effectLst/>
                                    <a:latin typeface="Cambria Math" panose="02040503050406030204" pitchFamily="18" charset="0"/>
                                  </a:rPr>
                                  <m:t>𝐶</m:t>
                                </m:r>
                                <m:f>
                                  <m:fPr>
                                    <m:ctrlPr>
                                      <a:rPr lang="en-US" sz="1500" i="1">
                                        <a:effectLst/>
                                        <a:latin typeface="Cambria Math" panose="02040503050406030204" pitchFamily="18" charset="0"/>
                                      </a:rPr>
                                    </m:ctrlPr>
                                  </m:fPr>
                                  <m:num>
                                    <m:r>
                                      <a:rPr lang="en-US" sz="1500">
                                        <a:effectLst/>
                                        <a:latin typeface="Cambria Math" panose="02040503050406030204" pitchFamily="18" charset="0"/>
                                      </a:rPr>
                                      <m:t>𝑑</m:t>
                                    </m:r>
                                    <m:sSub>
                                      <m:sSubPr>
                                        <m:ctrlPr>
                                          <a:rPr lang="en-US" sz="1500" i="1" smtClean="0">
                                            <a:latin typeface="Cambria Math" panose="02040503050406030204" pitchFamily="18" charset="0"/>
                                          </a:rPr>
                                        </m:ctrlPr>
                                      </m:sSubPr>
                                      <m:e>
                                        <m:r>
                                          <a:rPr lang="en-US" sz="1500" b="1" i="1" smtClean="0">
                                            <a:latin typeface="Cambria Math" panose="02040503050406030204" pitchFamily="18" charset="0"/>
                                          </a:rPr>
                                          <m:t>𝑽</m:t>
                                        </m:r>
                                      </m:e>
                                      <m:sub>
                                        <m:r>
                                          <a:rPr lang="en-US" sz="1500" b="0" i="1" smtClean="0">
                                            <a:latin typeface="Cambria Math" panose="02040503050406030204" pitchFamily="18" charset="0"/>
                                          </a:rPr>
                                          <m:t>𝑒</m:t>
                                        </m:r>
                                      </m:sub>
                                    </m:sSub>
                                  </m:num>
                                  <m:den>
                                    <m:r>
                                      <a:rPr lang="en-US" sz="1500">
                                        <a:effectLst/>
                                        <a:latin typeface="Cambria Math" panose="02040503050406030204" pitchFamily="18" charset="0"/>
                                      </a:rPr>
                                      <m:t>𝑑𝑡</m:t>
                                    </m:r>
                                  </m:den>
                                </m:f>
                              </m:oMath>
                            </m:oMathPara>
                          </a14:m>
                          <a:endParaRPr lang="en-US" sz="1500" dirty="0">
                            <a:effectLst/>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500" i="1" smtClean="0">
                                        <a:effectLst/>
                                        <a:latin typeface="Cambria Math" panose="02040503050406030204" pitchFamily="18" charset="0"/>
                                      </a:rPr>
                                    </m:ctrlPr>
                                  </m:fPr>
                                  <m:num>
                                    <m:r>
                                      <a:rPr lang="en-US" sz="1500">
                                        <a:effectLst/>
                                        <a:latin typeface="Cambria Math" panose="02040503050406030204" pitchFamily="18" charset="0"/>
                                      </a:rPr>
                                      <m:t>𝑑</m:t>
                                    </m:r>
                                    <m:sSub>
                                      <m:sSubPr>
                                        <m:ctrlPr>
                                          <a:rPr lang="en-US" sz="1500" i="1" smtClean="0">
                                            <a:latin typeface="Cambria Math" panose="02040503050406030204" pitchFamily="18" charset="0"/>
                                          </a:rPr>
                                        </m:ctrlPr>
                                      </m:sSubPr>
                                      <m:e>
                                        <m:r>
                                          <a:rPr lang="en-US" sz="1500" b="1" i="1" smtClean="0">
                                            <a:latin typeface="Cambria Math" panose="02040503050406030204" pitchFamily="18" charset="0"/>
                                          </a:rPr>
                                          <m:t>𝑽</m:t>
                                        </m:r>
                                      </m:e>
                                      <m:sub>
                                        <m:r>
                                          <a:rPr lang="en-US" sz="1500" b="0" i="1" smtClean="0">
                                            <a:latin typeface="Cambria Math" panose="02040503050406030204" pitchFamily="18" charset="0"/>
                                          </a:rPr>
                                          <m:t>𝑒</m:t>
                                        </m:r>
                                      </m:sub>
                                    </m:sSub>
                                  </m:num>
                                  <m:den>
                                    <m:r>
                                      <a:rPr lang="en-US" sz="1500">
                                        <a:effectLst/>
                                        <a:latin typeface="Cambria Math" panose="02040503050406030204" pitchFamily="18" charset="0"/>
                                      </a:rPr>
                                      <m:t>𝑑𝑧</m:t>
                                    </m:r>
                                  </m:den>
                                </m:f>
                                <m:r>
                                  <a:rPr lang="en-US" sz="1500">
                                    <a:effectLst/>
                                    <a:latin typeface="Cambria Math" panose="02040503050406030204" pitchFamily="18" charset="0"/>
                                  </a:rPr>
                                  <m:t>=−</m:t>
                                </m:r>
                                <m:r>
                                  <a:rPr lang="en-US" sz="1500">
                                    <a:effectLst/>
                                    <a:latin typeface="Cambria Math" panose="02040503050406030204" pitchFamily="18" charset="0"/>
                                  </a:rPr>
                                  <m:t>𝐿</m:t>
                                </m:r>
                                <m:f>
                                  <m:fPr>
                                    <m:ctrlPr>
                                      <a:rPr lang="en-US" sz="1500" i="1">
                                        <a:effectLst/>
                                        <a:latin typeface="Cambria Math" panose="02040503050406030204" pitchFamily="18" charset="0"/>
                                      </a:rPr>
                                    </m:ctrlPr>
                                  </m:fPr>
                                  <m:num>
                                    <m:r>
                                      <a:rPr lang="en-US" sz="1500">
                                        <a:effectLst/>
                                        <a:latin typeface="Cambria Math" panose="02040503050406030204" pitchFamily="18" charset="0"/>
                                      </a:rPr>
                                      <m:t>𝑑</m:t>
                                    </m:r>
                                    <m:sSub>
                                      <m:sSubPr>
                                        <m:ctrlPr>
                                          <a:rPr lang="en-US" sz="1500" i="1" smtClean="0">
                                            <a:latin typeface="Cambria Math" panose="02040503050406030204" pitchFamily="18" charset="0"/>
                                          </a:rPr>
                                        </m:ctrlPr>
                                      </m:sSubPr>
                                      <m:e>
                                        <m:r>
                                          <a:rPr lang="en-US" sz="1500" b="1" i="1">
                                            <a:latin typeface="Cambria Math" panose="02040503050406030204" pitchFamily="18" charset="0"/>
                                          </a:rPr>
                                          <m:t>𝑰</m:t>
                                        </m:r>
                                      </m:e>
                                      <m:sub>
                                        <m:r>
                                          <a:rPr lang="en-US" sz="1500" b="0" i="1" smtClean="0">
                                            <a:latin typeface="Cambria Math" panose="02040503050406030204" pitchFamily="18" charset="0"/>
                                          </a:rPr>
                                          <m:t>𝑒</m:t>
                                        </m:r>
                                      </m:sub>
                                    </m:sSub>
                                  </m:num>
                                  <m:den>
                                    <m:r>
                                      <a:rPr lang="en-US" sz="1500">
                                        <a:effectLst/>
                                        <a:latin typeface="Cambria Math" panose="02040503050406030204" pitchFamily="18" charset="0"/>
                                      </a:rPr>
                                      <m:t>𝑑𝑡</m:t>
                                    </m:r>
                                  </m:den>
                                </m:f>
                              </m:oMath>
                            </m:oMathPara>
                          </a14:m>
                          <a:endParaRPr lang="en-US" sz="1500" dirty="0" smtClean="0">
                            <a:effectLst/>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lang="en-US" sz="1500" dirty="0">
                            <a:effectLst/>
                          </a:endParaRPr>
                        </a:p>
                      </a:txBody>
                      <a:tcPr marL="51435" marR="51435"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500" i="1" smtClean="0">
                                        <a:effectLst/>
                                        <a:latin typeface="Cambria Math" panose="02040503050406030204" pitchFamily="18" charset="0"/>
                                      </a:rPr>
                                    </m:ctrlPr>
                                  </m:fPr>
                                  <m:num>
                                    <m:r>
                                      <a:rPr lang="en-US" sz="1500">
                                        <a:effectLst/>
                                        <a:latin typeface="Cambria Math" panose="02040503050406030204" pitchFamily="18" charset="0"/>
                                      </a:rPr>
                                      <m:t>𝑑</m:t>
                                    </m:r>
                                    <m:sSub>
                                      <m:sSubPr>
                                        <m:ctrlPr>
                                          <a:rPr lang="en-US" sz="1500" i="1" smtClean="0">
                                            <a:latin typeface="Cambria Math" panose="02040503050406030204" pitchFamily="18" charset="0"/>
                                          </a:rPr>
                                        </m:ctrlPr>
                                      </m:sSubPr>
                                      <m:e>
                                        <m:r>
                                          <a:rPr lang="en-US" sz="1500" b="1" i="1">
                                            <a:latin typeface="Cambria Math" panose="02040503050406030204" pitchFamily="18" charset="0"/>
                                          </a:rPr>
                                          <m:t>𝑰</m:t>
                                        </m:r>
                                      </m:e>
                                      <m:sub>
                                        <m:r>
                                          <a:rPr lang="en-US" sz="1500" i="1">
                                            <a:latin typeface="Cambria Math" panose="02040503050406030204" pitchFamily="18" charset="0"/>
                                          </a:rPr>
                                          <m:t>𝑚</m:t>
                                        </m:r>
                                      </m:sub>
                                    </m:sSub>
                                  </m:num>
                                  <m:den>
                                    <m:r>
                                      <a:rPr lang="en-US" sz="1500">
                                        <a:effectLst/>
                                        <a:latin typeface="Cambria Math" panose="02040503050406030204" pitchFamily="18" charset="0"/>
                                      </a:rPr>
                                      <m:t>𝑑𝑧</m:t>
                                    </m:r>
                                  </m:den>
                                </m:f>
                                <m:r>
                                  <a:rPr lang="en-US" sz="1500">
                                    <a:effectLst/>
                                    <a:latin typeface="Cambria Math" panose="02040503050406030204" pitchFamily="18" charset="0"/>
                                  </a:rPr>
                                  <m:t>=−</m:t>
                                </m:r>
                                <m:sSub>
                                  <m:sSubPr>
                                    <m:ctrlPr>
                                      <a:rPr lang="en-US" sz="1500" i="1" smtClean="0">
                                        <a:latin typeface="Cambria Math" panose="02040503050406030204" pitchFamily="18" charset="0"/>
                                      </a:rPr>
                                    </m:ctrlPr>
                                  </m:sSubPr>
                                  <m:e>
                                    <m:r>
                                      <a:rPr lang="en-US" sz="1500" b="0" i="1" smtClean="0">
                                        <a:latin typeface="Cambria Math" panose="02040503050406030204" pitchFamily="18" charset="0"/>
                                      </a:rPr>
                                      <m:t>𝐿</m:t>
                                    </m:r>
                                  </m:e>
                                  <m:sub>
                                    <m:r>
                                      <a:rPr lang="en-US" sz="1500" i="1">
                                        <a:latin typeface="Cambria Math" panose="02040503050406030204" pitchFamily="18" charset="0"/>
                                      </a:rPr>
                                      <m:t>𝑚</m:t>
                                    </m:r>
                                  </m:sub>
                                </m:sSub>
                                <m:f>
                                  <m:fPr>
                                    <m:ctrlPr>
                                      <a:rPr lang="en-US" sz="1500" i="1">
                                        <a:effectLst/>
                                        <a:latin typeface="Cambria Math" panose="02040503050406030204" pitchFamily="18" charset="0"/>
                                      </a:rPr>
                                    </m:ctrlPr>
                                  </m:fPr>
                                  <m:num>
                                    <m:r>
                                      <a:rPr lang="en-US" sz="1500">
                                        <a:effectLst/>
                                        <a:latin typeface="Cambria Math" panose="02040503050406030204" pitchFamily="18" charset="0"/>
                                      </a:rPr>
                                      <m:t>𝑑</m:t>
                                    </m:r>
                                    <m:sSub>
                                      <m:sSubPr>
                                        <m:ctrlPr>
                                          <a:rPr lang="en-US" sz="1500" i="1" smtClean="0">
                                            <a:latin typeface="Cambria Math" panose="02040503050406030204" pitchFamily="18" charset="0"/>
                                          </a:rPr>
                                        </m:ctrlPr>
                                      </m:sSubPr>
                                      <m:e>
                                        <m:r>
                                          <a:rPr lang="en-US" sz="1500" b="1" i="1" smtClean="0">
                                            <a:latin typeface="Cambria Math" panose="02040503050406030204" pitchFamily="18" charset="0"/>
                                          </a:rPr>
                                          <m:t>𝑽</m:t>
                                        </m:r>
                                      </m:e>
                                      <m:sub>
                                        <m:r>
                                          <a:rPr lang="en-US" sz="1500" i="1">
                                            <a:latin typeface="Cambria Math" panose="02040503050406030204" pitchFamily="18" charset="0"/>
                                          </a:rPr>
                                          <m:t>𝑚</m:t>
                                        </m:r>
                                      </m:sub>
                                    </m:sSub>
                                  </m:num>
                                  <m:den>
                                    <m:r>
                                      <a:rPr lang="en-US" sz="1500">
                                        <a:effectLst/>
                                        <a:latin typeface="Cambria Math" panose="02040503050406030204" pitchFamily="18" charset="0"/>
                                      </a:rPr>
                                      <m:t>𝑑𝑡</m:t>
                                    </m:r>
                                  </m:den>
                                </m:f>
                              </m:oMath>
                            </m:oMathPara>
                          </a14:m>
                          <a:endParaRPr lang="en-US" sz="1500" dirty="0">
                            <a:effectLst/>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500" i="1" smtClean="0">
                                        <a:effectLst/>
                                        <a:latin typeface="Cambria Math" panose="02040503050406030204" pitchFamily="18" charset="0"/>
                                      </a:rPr>
                                    </m:ctrlPr>
                                  </m:fPr>
                                  <m:num>
                                    <m:r>
                                      <a:rPr lang="en-US" sz="1500">
                                        <a:effectLst/>
                                        <a:latin typeface="Cambria Math" panose="02040503050406030204" pitchFamily="18" charset="0"/>
                                      </a:rPr>
                                      <m:t>𝑑</m:t>
                                    </m:r>
                                    <m:sSub>
                                      <m:sSubPr>
                                        <m:ctrlPr>
                                          <a:rPr lang="en-US" sz="1500" i="1" smtClean="0">
                                            <a:latin typeface="Cambria Math" panose="02040503050406030204" pitchFamily="18" charset="0"/>
                                          </a:rPr>
                                        </m:ctrlPr>
                                      </m:sSubPr>
                                      <m:e>
                                        <m:r>
                                          <a:rPr lang="en-US" sz="1500" b="1" i="1" smtClean="0">
                                            <a:latin typeface="Cambria Math" panose="02040503050406030204" pitchFamily="18" charset="0"/>
                                          </a:rPr>
                                          <m:t>𝑽</m:t>
                                        </m:r>
                                      </m:e>
                                      <m:sub>
                                        <m:r>
                                          <a:rPr lang="en-US" sz="1500" i="1">
                                            <a:latin typeface="Cambria Math" panose="02040503050406030204" pitchFamily="18" charset="0"/>
                                          </a:rPr>
                                          <m:t>𝑚</m:t>
                                        </m:r>
                                      </m:sub>
                                    </m:sSub>
                                  </m:num>
                                  <m:den>
                                    <m:r>
                                      <a:rPr lang="en-US" sz="1500">
                                        <a:effectLst/>
                                        <a:latin typeface="Cambria Math" panose="02040503050406030204" pitchFamily="18" charset="0"/>
                                      </a:rPr>
                                      <m:t>𝑑𝑧</m:t>
                                    </m:r>
                                  </m:den>
                                </m:f>
                                <m:r>
                                  <a:rPr lang="en-US" sz="1500">
                                    <a:effectLst/>
                                    <a:latin typeface="Cambria Math" panose="02040503050406030204" pitchFamily="18" charset="0"/>
                                  </a:rPr>
                                  <m:t>=−</m:t>
                                </m:r>
                                <m:sSub>
                                  <m:sSubPr>
                                    <m:ctrlPr>
                                      <a:rPr lang="en-US" sz="1500" i="1" smtClean="0">
                                        <a:latin typeface="Cambria Math" panose="02040503050406030204" pitchFamily="18" charset="0"/>
                                      </a:rPr>
                                    </m:ctrlPr>
                                  </m:sSubPr>
                                  <m:e>
                                    <m:r>
                                      <a:rPr lang="en-US" sz="1500" b="0" i="1" smtClean="0">
                                        <a:latin typeface="Cambria Math" panose="02040503050406030204" pitchFamily="18" charset="0"/>
                                      </a:rPr>
                                      <m:t>𝐶</m:t>
                                    </m:r>
                                  </m:e>
                                  <m:sub>
                                    <m:r>
                                      <a:rPr lang="en-US" sz="1500" i="1">
                                        <a:latin typeface="Cambria Math" panose="02040503050406030204" pitchFamily="18" charset="0"/>
                                      </a:rPr>
                                      <m:t>𝑚</m:t>
                                    </m:r>
                                  </m:sub>
                                </m:sSub>
                                <m:f>
                                  <m:fPr>
                                    <m:ctrlPr>
                                      <a:rPr lang="en-US" sz="1500" i="1">
                                        <a:effectLst/>
                                        <a:latin typeface="Cambria Math" panose="02040503050406030204" pitchFamily="18" charset="0"/>
                                      </a:rPr>
                                    </m:ctrlPr>
                                  </m:fPr>
                                  <m:num>
                                    <m:r>
                                      <a:rPr lang="en-US" sz="1500">
                                        <a:effectLst/>
                                        <a:latin typeface="Cambria Math" panose="02040503050406030204" pitchFamily="18" charset="0"/>
                                      </a:rPr>
                                      <m:t>𝑑</m:t>
                                    </m:r>
                                    <m:sSub>
                                      <m:sSubPr>
                                        <m:ctrlPr>
                                          <a:rPr lang="en-US" sz="1500" i="1" smtClean="0">
                                            <a:latin typeface="Cambria Math" panose="02040503050406030204" pitchFamily="18" charset="0"/>
                                          </a:rPr>
                                        </m:ctrlPr>
                                      </m:sSubPr>
                                      <m:e>
                                        <m:r>
                                          <a:rPr lang="en-US" sz="1500" b="1" i="1">
                                            <a:latin typeface="Cambria Math" panose="02040503050406030204" pitchFamily="18" charset="0"/>
                                          </a:rPr>
                                          <m:t>𝑰</m:t>
                                        </m:r>
                                      </m:e>
                                      <m:sub>
                                        <m:r>
                                          <a:rPr lang="en-US" sz="1500" i="1">
                                            <a:latin typeface="Cambria Math" panose="02040503050406030204" pitchFamily="18" charset="0"/>
                                          </a:rPr>
                                          <m:t>𝑚</m:t>
                                        </m:r>
                                      </m:sub>
                                    </m:sSub>
                                  </m:num>
                                  <m:den>
                                    <m:r>
                                      <a:rPr lang="en-US" sz="1500">
                                        <a:effectLst/>
                                        <a:latin typeface="Cambria Math" panose="02040503050406030204" pitchFamily="18" charset="0"/>
                                      </a:rPr>
                                      <m:t>𝑑𝑡</m:t>
                                    </m:r>
                                  </m:den>
                                </m:f>
                              </m:oMath>
                            </m:oMathPara>
                          </a14:m>
                          <a:endParaRPr lang="en-US" sz="1500" dirty="0">
                            <a:effectLst/>
                          </a:endParaRPr>
                        </a:p>
                      </a:txBody>
                      <a:tcPr marL="51435" marR="51435" marT="0" marB="0"/>
                    </a:tc>
                    <a:extLst>
                      <a:ext uri="{0D108BD9-81ED-4DB2-BD59-A6C34878D82A}">
                        <a16:rowId xmlns:a16="http://schemas.microsoft.com/office/drawing/2014/main" val="129884245"/>
                      </a:ext>
                    </a:extLst>
                  </a:tr>
                  <a:tr h="1226153">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500" i="1" smtClean="0">
                                        <a:effectLst/>
                                        <a:latin typeface="Cambria Math" panose="02040503050406030204" pitchFamily="18" charset="0"/>
                                      </a:rPr>
                                    </m:ctrlPr>
                                  </m:fPr>
                                  <m:num>
                                    <m:sSup>
                                      <m:sSupPr>
                                        <m:ctrlPr>
                                          <a:rPr lang="en-US" sz="1500" i="1">
                                            <a:effectLst/>
                                            <a:latin typeface="Cambria Math" panose="02040503050406030204" pitchFamily="18" charset="0"/>
                                          </a:rPr>
                                        </m:ctrlPr>
                                      </m:sSupPr>
                                      <m:e>
                                        <m:r>
                                          <a:rPr lang="en-US" sz="1500">
                                            <a:effectLst/>
                                            <a:latin typeface="Cambria Math" panose="02040503050406030204" pitchFamily="18" charset="0"/>
                                          </a:rPr>
                                          <m:t>𝑑</m:t>
                                        </m:r>
                                      </m:e>
                                      <m:sup>
                                        <m:r>
                                          <a:rPr lang="en-US" sz="1500">
                                            <a:effectLst/>
                                            <a:latin typeface="Cambria Math" panose="02040503050406030204" pitchFamily="18" charset="0"/>
                                          </a:rPr>
                                          <m:t>2</m:t>
                                        </m:r>
                                      </m:sup>
                                    </m:sSup>
                                    <m:sSub>
                                      <m:sSubPr>
                                        <m:ctrlPr>
                                          <a:rPr lang="en-US" sz="1500" i="1" smtClean="0">
                                            <a:latin typeface="Cambria Math" panose="02040503050406030204" pitchFamily="18" charset="0"/>
                                          </a:rPr>
                                        </m:ctrlPr>
                                      </m:sSubPr>
                                      <m:e>
                                        <m:r>
                                          <a:rPr lang="en-US" sz="1500" b="1" i="1">
                                            <a:latin typeface="Cambria Math" panose="02040503050406030204" pitchFamily="18" charset="0"/>
                                          </a:rPr>
                                          <m:t>𝑰</m:t>
                                        </m:r>
                                      </m:e>
                                      <m:sub>
                                        <m:r>
                                          <a:rPr lang="en-US" sz="1500" b="0" i="1" smtClean="0">
                                            <a:latin typeface="Cambria Math" panose="02040503050406030204" pitchFamily="18" charset="0"/>
                                          </a:rPr>
                                          <m:t>𝑒</m:t>
                                        </m:r>
                                      </m:sub>
                                    </m:sSub>
                                  </m:num>
                                  <m:den>
                                    <m:r>
                                      <a:rPr lang="en-US" sz="1500">
                                        <a:effectLst/>
                                        <a:latin typeface="Cambria Math" panose="02040503050406030204" pitchFamily="18" charset="0"/>
                                      </a:rPr>
                                      <m:t>𝑑</m:t>
                                    </m:r>
                                    <m:sSup>
                                      <m:sSupPr>
                                        <m:ctrlPr>
                                          <a:rPr lang="en-US" sz="1500" i="1">
                                            <a:effectLst/>
                                            <a:latin typeface="Cambria Math" panose="02040503050406030204" pitchFamily="18" charset="0"/>
                                          </a:rPr>
                                        </m:ctrlPr>
                                      </m:sSupPr>
                                      <m:e>
                                        <m:r>
                                          <a:rPr lang="en-US" sz="1500">
                                            <a:effectLst/>
                                            <a:latin typeface="Cambria Math" panose="02040503050406030204" pitchFamily="18" charset="0"/>
                                          </a:rPr>
                                          <m:t>𝑧</m:t>
                                        </m:r>
                                      </m:e>
                                      <m:sup>
                                        <m:r>
                                          <a:rPr lang="en-US" sz="1500">
                                            <a:effectLst/>
                                            <a:latin typeface="Cambria Math" panose="02040503050406030204" pitchFamily="18" charset="0"/>
                                          </a:rPr>
                                          <m:t>2</m:t>
                                        </m:r>
                                      </m:sup>
                                    </m:sSup>
                                  </m:den>
                                </m:f>
                                <m:r>
                                  <a:rPr lang="en-US" sz="1500">
                                    <a:effectLst/>
                                    <a:latin typeface="Cambria Math" panose="02040503050406030204" pitchFamily="18" charset="0"/>
                                  </a:rPr>
                                  <m:t>=</m:t>
                                </m:r>
                                <m:sSup>
                                  <m:sSupPr>
                                    <m:ctrlPr>
                                      <a:rPr lang="en-US" sz="1500" i="1">
                                        <a:effectLst/>
                                        <a:latin typeface="Cambria Math" panose="02040503050406030204" pitchFamily="18" charset="0"/>
                                      </a:rPr>
                                    </m:ctrlPr>
                                  </m:sSupPr>
                                  <m:e>
                                    <m:r>
                                      <a:rPr lang="en-US" sz="1500">
                                        <a:effectLst/>
                                        <a:latin typeface="Cambria Math" panose="02040503050406030204" pitchFamily="18" charset="0"/>
                                      </a:rPr>
                                      <m:t>𝛾</m:t>
                                    </m:r>
                                  </m:e>
                                  <m:sup>
                                    <m:r>
                                      <a:rPr lang="en-US" sz="1500">
                                        <a:effectLst/>
                                        <a:latin typeface="Cambria Math" panose="02040503050406030204" pitchFamily="18" charset="0"/>
                                      </a:rPr>
                                      <m:t>2</m:t>
                                    </m:r>
                                  </m:sup>
                                </m:sSup>
                                <m:f>
                                  <m:fPr>
                                    <m:ctrlPr>
                                      <a:rPr lang="en-US" sz="1500" i="1">
                                        <a:effectLst/>
                                        <a:latin typeface="Cambria Math" panose="02040503050406030204" pitchFamily="18" charset="0"/>
                                      </a:rPr>
                                    </m:ctrlPr>
                                  </m:fPr>
                                  <m:num>
                                    <m:sSup>
                                      <m:sSupPr>
                                        <m:ctrlPr>
                                          <a:rPr lang="en-US" sz="1500" i="1">
                                            <a:effectLst/>
                                            <a:latin typeface="Cambria Math" panose="02040503050406030204" pitchFamily="18" charset="0"/>
                                          </a:rPr>
                                        </m:ctrlPr>
                                      </m:sSupPr>
                                      <m:e>
                                        <m:r>
                                          <a:rPr lang="en-US" sz="1500">
                                            <a:effectLst/>
                                            <a:latin typeface="Cambria Math" panose="02040503050406030204" pitchFamily="18" charset="0"/>
                                          </a:rPr>
                                          <m:t>𝑑</m:t>
                                        </m:r>
                                      </m:e>
                                      <m:sup>
                                        <m:r>
                                          <a:rPr lang="en-US" sz="1500">
                                            <a:effectLst/>
                                            <a:latin typeface="Cambria Math" panose="02040503050406030204" pitchFamily="18" charset="0"/>
                                          </a:rPr>
                                          <m:t>2</m:t>
                                        </m:r>
                                      </m:sup>
                                    </m:sSup>
                                    <m:sSub>
                                      <m:sSubPr>
                                        <m:ctrlPr>
                                          <a:rPr lang="en-US" sz="1500" i="1" smtClean="0">
                                            <a:latin typeface="Cambria Math" panose="02040503050406030204" pitchFamily="18" charset="0"/>
                                          </a:rPr>
                                        </m:ctrlPr>
                                      </m:sSubPr>
                                      <m:e>
                                        <m:r>
                                          <a:rPr lang="en-US" sz="1500" b="1" i="1">
                                            <a:latin typeface="Cambria Math" panose="02040503050406030204" pitchFamily="18" charset="0"/>
                                          </a:rPr>
                                          <m:t>𝑰</m:t>
                                        </m:r>
                                      </m:e>
                                      <m:sub>
                                        <m:r>
                                          <a:rPr lang="en-US" sz="1500" b="0" i="1" smtClean="0">
                                            <a:latin typeface="Cambria Math" panose="02040503050406030204" pitchFamily="18" charset="0"/>
                                          </a:rPr>
                                          <m:t>𝑒</m:t>
                                        </m:r>
                                      </m:sub>
                                    </m:sSub>
                                  </m:num>
                                  <m:den>
                                    <m:r>
                                      <a:rPr lang="en-US" sz="1500">
                                        <a:effectLst/>
                                        <a:latin typeface="Cambria Math" panose="02040503050406030204" pitchFamily="18" charset="0"/>
                                      </a:rPr>
                                      <m:t>𝑑</m:t>
                                    </m:r>
                                    <m:sSup>
                                      <m:sSupPr>
                                        <m:ctrlPr>
                                          <a:rPr lang="en-US" sz="1500" i="1">
                                            <a:effectLst/>
                                            <a:latin typeface="Cambria Math" panose="02040503050406030204" pitchFamily="18" charset="0"/>
                                          </a:rPr>
                                        </m:ctrlPr>
                                      </m:sSupPr>
                                      <m:e>
                                        <m:r>
                                          <a:rPr lang="en-US" sz="1500">
                                            <a:effectLst/>
                                            <a:latin typeface="Cambria Math" panose="02040503050406030204" pitchFamily="18" charset="0"/>
                                          </a:rPr>
                                          <m:t>𝑡</m:t>
                                        </m:r>
                                      </m:e>
                                      <m:sup>
                                        <m:r>
                                          <a:rPr lang="en-US" sz="1500">
                                            <a:effectLst/>
                                            <a:latin typeface="Cambria Math" panose="02040503050406030204" pitchFamily="18" charset="0"/>
                                          </a:rPr>
                                          <m:t>2</m:t>
                                        </m:r>
                                      </m:sup>
                                    </m:sSup>
                                  </m:den>
                                </m:f>
                              </m:oMath>
                            </m:oMathPara>
                          </a14:m>
                          <a:endParaRPr lang="en-US" sz="1500" dirty="0">
                            <a:effectLst/>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500" i="1" smtClean="0">
                                        <a:effectLst/>
                                        <a:latin typeface="Cambria Math" panose="02040503050406030204" pitchFamily="18" charset="0"/>
                                      </a:rPr>
                                    </m:ctrlPr>
                                  </m:fPr>
                                  <m:num>
                                    <m:sSup>
                                      <m:sSupPr>
                                        <m:ctrlPr>
                                          <a:rPr lang="en-US" sz="1500" i="1">
                                            <a:effectLst/>
                                            <a:latin typeface="Cambria Math" panose="02040503050406030204" pitchFamily="18" charset="0"/>
                                          </a:rPr>
                                        </m:ctrlPr>
                                      </m:sSupPr>
                                      <m:e>
                                        <m:r>
                                          <a:rPr lang="en-US" sz="1500">
                                            <a:effectLst/>
                                            <a:latin typeface="Cambria Math" panose="02040503050406030204" pitchFamily="18" charset="0"/>
                                          </a:rPr>
                                          <m:t>𝑑</m:t>
                                        </m:r>
                                      </m:e>
                                      <m:sup>
                                        <m:r>
                                          <a:rPr lang="en-US" sz="1500">
                                            <a:effectLst/>
                                            <a:latin typeface="Cambria Math" panose="02040503050406030204" pitchFamily="18" charset="0"/>
                                          </a:rPr>
                                          <m:t>2</m:t>
                                        </m:r>
                                      </m:sup>
                                    </m:sSup>
                                    <m:sSub>
                                      <m:sSubPr>
                                        <m:ctrlPr>
                                          <a:rPr lang="en-US" sz="1500" i="1" smtClean="0">
                                            <a:latin typeface="Cambria Math" panose="02040503050406030204" pitchFamily="18" charset="0"/>
                                          </a:rPr>
                                        </m:ctrlPr>
                                      </m:sSubPr>
                                      <m:e>
                                        <m:r>
                                          <a:rPr lang="en-US" sz="1500" b="1" i="1" smtClean="0">
                                            <a:latin typeface="Cambria Math" panose="02040503050406030204" pitchFamily="18" charset="0"/>
                                          </a:rPr>
                                          <m:t>𝑽</m:t>
                                        </m:r>
                                      </m:e>
                                      <m:sub>
                                        <m:r>
                                          <a:rPr lang="en-US" sz="1500" b="0" i="1" smtClean="0">
                                            <a:latin typeface="Cambria Math" panose="02040503050406030204" pitchFamily="18" charset="0"/>
                                          </a:rPr>
                                          <m:t>𝑒</m:t>
                                        </m:r>
                                      </m:sub>
                                    </m:sSub>
                                  </m:num>
                                  <m:den>
                                    <m:r>
                                      <a:rPr lang="en-US" sz="1500">
                                        <a:effectLst/>
                                        <a:latin typeface="Cambria Math" panose="02040503050406030204" pitchFamily="18" charset="0"/>
                                      </a:rPr>
                                      <m:t>𝑑</m:t>
                                    </m:r>
                                    <m:sSup>
                                      <m:sSupPr>
                                        <m:ctrlPr>
                                          <a:rPr lang="en-US" sz="1500" i="1">
                                            <a:effectLst/>
                                            <a:latin typeface="Cambria Math" panose="02040503050406030204" pitchFamily="18" charset="0"/>
                                          </a:rPr>
                                        </m:ctrlPr>
                                      </m:sSupPr>
                                      <m:e>
                                        <m:r>
                                          <a:rPr lang="en-US" sz="1500">
                                            <a:effectLst/>
                                            <a:latin typeface="Cambria Math" panose="02040503050406030204" pitchFamily="18" charset="0"/>
                                          </a:rPr>
                                          <m:t>𝑧</m:t>
                                        </m:r>
                                      </m:e>
                                      <m:sup>
                                        <m:r>
                                          <a:rPr lang="en-US" sz="1500">
                                            <a:effectLst/>
                                            <a:latin typeface="Cambria Math" panose="02040503050406030204" pitchFamily="18" charset="0"/>
                                          </a:rPr>
                                          <m:t>2</m:t>
                                        </m:r>
                                      </m:sup>
                                    </m:sSup>
                                  </m:den>
                                </m:f>
                                <m:r>
                                  <a:rPr lang="en-US" sz="1500">
                                    <a:effectLst/>
                                    <a:latin typeface="Cambria Math" panose="02040503050406030204" pitchFamily="18" charset="0"/>
                                  </a:rPr>
                                  <m:t>=</m:t>
                                </m:r>
                                <m:sSup>
                                  <m:sSupPr>
                                    <m:ctrlPr>
                                      <a:rPr lang="en-US" sz="1500" i="1">
                                        <a:effectLst/>
                                        <a:latin typeface="Cambria Math" panose="02040503050406030204" pitchFamily="18" charset="0"/>
                                      </a:rPr>
                                    </m:ctrlPr>
                                  </m:sSupPr>
                                  <m:e>
                                    <m:r>
                                      <a:rPr lang="en-US" sz="1500">
                                        <a:effectLst/>
                                        <a:latin typeface="Cambria Math" panose="02040503050406030204" pitchFamily="18" charset="0"/>
                                      </a:rPr>
                                      <m:t>𝛾</m:t>
                                    </m:r>
                                  </m:e>
                                  <m:sup>
                                    <m:r>
                                      <a:rPr lang="en-US" sz="1500">
                                        <a:effectLst/>
                                        <a:latin typeface="Cambria Math" panose="02040503050406030204" pitchFamily="18" charset="0"/>
                                      </a:rPr>
                                      <m:t>2</m:t>
                                    </m:r>
                                  </m:sup>
                                </m:sSup>
                                <m:f>
                                  <m:fPr>
                                    <m:ctrlPr>
                                      <a:rPr lang="en-US" sz="1500" i="1">
                                        <a:effectLst/>
                                        <a:latin typeface="Cambria Math" panose="02040503050406030204" pitchFamily="18" charset="0"/>
                                      </a:rPr>
                                    </m:ctrlPr>
                                  </m:fPr>
                                  <m:num>
                                    <m:sSup>
                                      <m:sSupPr>
                                        <m:ctrlPr>
                                          <a:rPr lang="en-US" sz="1500" i="1">
                                            <a:effectLst/>
                                            <a:latin typeface="Cambria Math" panose="02040503050406030204" pitchFamily="18" charset="0"/>
                                          </a:rPr>
                                        </m:ctrlPr>
                                      </m:sSupPr>
                                      <m:e>
                                        <m:r>
                                          <a:rPr lang="en-US" sz="1500">
                                            <a:effectLst/>
                                            <a:latin typeface="Cambria Math" panose="02040503050406030204" pitchFamily="18" charset="0"/>
                                          </a:rPr>
                                          <m:t>𝑑</m:t>
                                        </m:r>
                                      </m:e>
                                      <m:sup>
                                        <m:r>
                                          <a:rPr lang="en-US" sz="1500">
                                            <a:effectLst/>
                                            <a:latin typeface="Cambria Math" panose="02040503050406030204" pitchFamily="18" charset="0"/>
                                          </a:rPr>
                                          <m:t>2</m:t>
                                        </m:r>
                                      </m:sup>
                                    </m:sSup>
                                    <m:sSub>
                                      <m:sSubPr>
                                        <m:ctrlPr>
                                          <a:rPr lang="en-US" sz="1500" i="1" smtClean="0">
                                            <a:latin typeface="Cambria Math" panose="02040503050406030204" pitchFamily="18" charset="0"/>
                                          </a:rPr>
                                        </m:ctrlPr>
                                      </m:sSubPr>
                                      <m:e>
                                        <m:r>
                                          <a:rPr lang="en-US" sz="1500" b="1" i="1" smtClean="0">
                                            <a:latin typeface="Cambria Math" panose="02040503050406030204" pitchFamily="18" charset="0"/>
                                          </a:rPr>
                                          <m:t>𝑽</m:t>
                                        </m:r>
                                      </m:e>
                                      <m:sub>
                                        <m:r>
                                          <a:rPr lang="en-US" sz="1500" b="0" i="1" smtClean="0">
                                            <a:latin typeface="Cambria Math" panose="02040503050406030204" pitchFamily="18" charset="0"/>
                                          </a:rPr>
                                          <m:t>𝑒</m:t>
                                        </m:r>
                                      </m:sub>
                                    </m:sSub>
                                  </m:num>
                                  <m:den>
                                    <m:r>
                                      <a:rPr lang="en-US" sz="1500">
                                        <a:effectLst/>
                                        <a:latin typeface="Cambria Math" panose="02040503050406030204" pitchFamily="18" charset="0"/>
                                      </a:rPr>
                                      <m:t>𝑑</m:t>
                                    </m:r>
                                    <m:sSup>
                                      <m:sSupPr>
                                        <m:ctrlPr>
                                          <a:rPr lang="en-US" sz="1500" i="1">
                                            <a:effectLst/>
                                            <a:latin typeface="Cambria Math" panose="02040503050406030204" pitchFamily="18" charset="0"/>
                                          </a:rPr>
                                        </m:ctrlPr>
                                      </m:sSupPr>
                                      <m:e>
                                        <m:r>
                                          <a:rPr lang="en-US" sz="1500">
                                            <a:effectLst/>
                                            <a:latin typeface="Cambria Math" panose="02040503050406030204" pitchFamily="18" charset="0"/>
                                          </a:rPr>
                                          <m:t>𝑡</m:t>
                                        </m:r>
                                      </m:e>
                                      <m:sup>
                                        <m:r>
                                          <a:rPr lang="en-US" sz="1500">
                                            <a:effectLst/>
                                            <a:latin typeface="Cambria Math" panose="02040503050406030204" pitchFamily="18" charset="0"/>
                                          </a:rPr>
                                          <m:t>2</m:t>
                                        </m:r>
                                      </m:sup>
                                    </m:sSup>
                                  </m:den>
                                </m:f>
                              </m:oMath>
                            </m:oMathPara>
                          </a14:m>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500" i="1" smtClean="0">
                                        <a:effectLst/>
                                        <a:latin typeface="Cambria Math" panose="02040503050406030204" pitchFamily="18" charset="0"/>
                                      </a:rPr>
                                    </m:ctrlPr>
                                  </m:fPr>
                                  <m:num>
                                    <m:sSup>
                                      <m:sSupPr>
                                        <m:ctrlPr>
                                          <a:rPr lang="en-US" sz="1500" i="1">
                                            <a:effectLst/>
                                            <a:latin typeface="Cambria Math" panose="02040503050406030204" pitchFamily="18" charset="0"/>
                                          </a:rPr>
                                        </m:ctrlPr>
                                      </m:sSupPr>
                                      <m:e>
                                        <m:r>
                                          <a:rPr lang="en-US" sz="1500">
                                            <a:effectLst/>
                                            <a:latin typeface="Cambria Math" panose="02040503050406030204" pitchFamily="18" charset="0"/>
                                          </a:rPr>
                                          <m:t>𝑑</m:t>
                                        </m:r>
                                      </m:e>
                                      <m:sup>
                                        <m:r>
                                          <a:rPr lang="en-US" sz="1500">
                                            <a:effectLst/>
                                            <a:latin typeface="Cambria Math" panose="02040503050406030204" pitchFamily="18" charset="0"/>
                                          </a:rPr>
                                          <m:t>2</m:t>
                                        </m:r>
                                      </m:sup>
                                    </m:sSup>
                                    <m:sSub>
                                      <m:sSubPr>
                                        <m:ctrlPr>
                                          <a:rPr lang="en-US" sz="1500" i="1" smtClean="0">
                                            <a:latin typeface="Cambria Math" panose="02040503050406030204" pitchFamily="18" charset="0"/>
                                          </a:rPr>
                                        </m:ctrlPr>
                                      </m:sSubPr>
                                      <m:e>
                                        <m:r>
                                          <a:rPr lang="en-US" sz="1500" b="1" i="1">
                                            <a:latin typeface="Cambria Math" panose="02040503050406030204" pitchFamily="18" charset="0"/>
                                          </a:rPr>
                                          <m:t>𝑰</m:t>
                                        </m:r>
                                      </m:e>
                                      <m:sub>
                                        <m:r>
                                          <a:rPr lang="en-US" sz="1500" i="1">
                                            <a:latin typeface="Cambria Math" panose="02040503050406030204" pitchFamily="18" charset="0"/>
                                          </a:rPr>
                                          <m:t>𝑚</m:t>
                                        </m:r>
                                      </m:sub>
                                    </m:sSub>
                                  </m:num>
                                  <m:den>
                                    <m:r>
                                      <a:rPr lang="en-US" sz="1500">
                                        <a:effectLst/>
                                        <a:latin typeface="Cambria Math" panose="02040503050406030204" pitchFamily="18" charset="0"/>
                                      </a:rPr>
                                      <m:t>𝑑</m:t>
                                    </m:r>
                                    <m:sSup>
                                      <m:sSupPr>
                                        <m:ctrlPr>
                                          <a:rPr lang="en-US" sz="1500" i="1">
                                            <a:effectLst/>
                                            <a:latin typeface="Cambria Math" panose="02040503050406030204" pitchFamily="18" charset="0"/>
                                          </a:rPr>
                                        </m:ctrlPr>
                                      </m:sSupPr>
                                      <m:e>
                                        <m:r>
                                          <a:rPr lang="en-US" sz="1500">
                                            <a:effectLst/>
                                            <a:latin typeface="Cambria Math" panose="02040503050406030204" pitchFamily="18" charset="0"/>
                                          </a:rPr>
                                          <m:t>𝑧</m:t>
                                        </m:r>
                                      </m:e>
                                      <m:sup>
                                        <m:r>
                                          <a:rPr lang="en-US" sz="1500">
                                            <a:effectLst/>
                                            <a:latin typeface="Cambria Math" panose="02040503050406030204" pitchFamily="18" charset="0"/>
                                          </a:rPr>
                                          <m:t>2</m:t>
                                        </m:r>
                                      </m:sup>
                                    </m:sSup>
                                  </m:den>
                                </m:f>
                                <m:r>
                                  <a:rPr lang="en-US" sz="1500">
                                    <a:effectLst/>
                                    <a:latin typeface="Cambria Math" panose="02040503050406030204" pitchFamily="18" charset="0"/>
                                  </a:rPr>
                                  <m:t>=</m:t>
                                </m:r>
                                <m:sSup>
                                  <m:sSupPr>
                                    <m:ctrlPr>
                                      <a:rPr lang="en-US" sz="1500" i="1">
                                        <a:effectLst/>
                                        <a:latin typeface="Cambria Math" panose="02040503050406030204" pitchFamily="18" charset="0"/>
                                      </a:rPr>
                                    </m:ctrlPr>
                                  </m:sSupPr>
                                  <m:e>
                                    <m:r>
                                      <a:rPr lang="en-US" sz="1500">
                                        <a:effectLst/>
                                        <a:latin typeface="Cambria Math" panose="02040503050406030204" pitchFamily="18" charset="0"/>
                                      </a:rPr>
                                      <m:t>𝛾</m:t>
                                    </m:r>
                                  </m:e>
                                  <m:sup>
                                    <m:r>
                                      <a:rPr lang="en-US" sz="1500">
                                        <a:effectLst/>
                                        <a:latin typeface="Cambria Math" panose="02040503050406030204" pitchFamily="18" charset="0"/>
                                      </a:rPr>
                                      <m:t>2</m:t>
                                    </m:r>
                                  </m:sup>
                                </m:sSup>
                                <m:f>
                                  <m:fPr>
                                    <m:ctrlPr>
                                      <a:rPr lang="en-US" sz="1500" i="1">
                                        <a:effectLst/>
                                        <a:latin typeface="Cambria Math" panose="02040503050406030204" pitchFamily="18" charset="0"/>
                                      </a:rPr>
                                    </m:ctrlPr>
                                  </m:fPr>
                                  <m:num>
                                    <m:sSup>
                                      <m:sSupPr>
                                        <m:ctrlPr>
                                          <a:rPr lang="en-US" sz="1500" i="1">
                                            <a:effectLst/>
                                            <a:latin typeface="Cambria Math" panose="02040503050406030204" pitchFamily="18" charset="0"/>
                                          </a:rPr>
                                        </m:ctrlPr>
                                      </m:sSupPr>
                                      <m:e>
                                        <m:r>
                                          <a:rPr lang="en-US" sz="1500">
                                            <a:effectLst/>
                                            <a:latin typeface="Cambria Math" panose="02040503050406030204" pitchFamily="18" charset="0"/>
                                          </a:rPr>
                                          <m:t>𝑑</m:t>
                                        </m:r>
                                      </m:e>
                                      <m:sup>
                                        <m:r>
                                          <a:rPr lang="en-US" sz="1500">
                                            <a:effectLst/>
                                            <a:latin typeface="Cambria Math" panose="02040503050406030204" pitchFamily="18" charset="0"/>
                                          </a:rPr>
                                          <m:t>2</m:t>
                                        </m:r>
                                      </m:sup>
                                    </m:sSup>
                                    <m:sSub>
                                      <m:sSubPr>
                                        <m:ctrlPr>
                                          <a:rPr lang="en-US" sz="1500" i="1" smtClean="0">
                                            <a:latin typeface="Cambria Math" panose="02040503050406030204" pitchFamily="18" charset="0"/>
                                          </a:rPr>
                                        </m:ctrlPr>
                                      </m:sSubPr>
                                      <m:e>
                                        <m:r>
                                          <a:rPr lang="en-US" sz="1500" b="1" i="1">
                                            <a:latin typeface="Cambria Math" panose="02040503050406030204" pitchFamily="18" charset="0"/>
                                          </a:rPr>
                                          <m:t>𝑰</m:t>
                                        </m:r>
                                      </m:e>
                                      <m:sub>
                                        <m:r>
                                          <a:rPr lang="en-US" sz="1500" i="1">
                                            <a:latin typeface="Cambria Math" panose="02040503050406030204" pitchFamily="18" charset="0"/>
                                          </a:rPr>
                                          <m:t>𝑚</m:t>
                                        </m:r>
                                      </m:sub>
                                    </m:sSub>
                                  </m:num>
                                  <m:den>
                                    <m:r>
                                      <a:rPr lang="en-US" sz="1500">
                                        <a:effectLst/>
                                        <a:latin typeface="Cambria Math" panose="02040503050406030204" pitchFamily="18" charset="0"/>
                                      </a:rPr>
                                      <m:t>𝑑</m:t>
                                    </m:r>
                                    <m:sSup>
                                      <m:sSupPr>
                                        <m:ctrlPr>
                                          <a:rPr lang="en-US" sz="1500" i="1">
                                            <a:effectLst/>
                                            <a:latin typeface="Cambria Math" panose="02040503050406030204" pitchFamily="18" charset="0"/>
                                          </a:rPr>
                                        </m:ctrlPr>
                                      </m:sSupPr>
                                      <m:e>
                                        <m:r>
                                          <a:rPr lang="en-US" sz="1500">
                                            <a:effectLst/>
                                            <a:latin typeface="Cambria Math" panose="02040503050406030204" pitchFamily="18" charset="0"/>
                                          </a:rPr>
                                          <m:t>𝑡</m:t>
                                        </m:r>
                                      </m:e>
                                      <m:sup>
                                        <m:r>
                                          <a:rPr lang="en-US" sz="1500">
                                            <a:effectLst/>
                                            <a:latin typeface="Cambria Math" panose="02040503050406030204" pitchFamily="18" charset="0"/>
                                          </a:rPr>
                                          <m:t>2</m:t>
                                        </m:r>
                                      </m:sup>
                                    </m:sSup>
                                  </m:den>
                                </m:f>
                              </m:oMath>
                            </m:oMathPara>
                          </a14:m>
                          <a:endParaRPr lang="en-US" sz="1500" dirty="0">
                            <a:effectLst/>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500" i="1" smtClean="0">
                                        <a:effectLst/>
                                        <a:latin typeface="Cambria Math" panose="02040503050406030204" pitchFamily="18" charset="0"/>
                                      </a:rPr>
                                    </m:ctrlPr>
                                  </m:fPr>
                                  <m:num>
                                    <m:sSup>
                                      <m:sSupPr>
                                        <m:ctrlPr>
                                          <a:rPr lang="en-US" sz="1500" i="1">
                                            <a:effectLst/>
                                            <a:latin typeface="Cambria Math" panose="02040503050406030204" pitchFamily="18" charset="0"/>
                                          </a:rPr>
                                        </m:ctrlPr>
                                      </m:sSupPr>
                                      <m:e>
                                        <m:r>
                                          <a:rPr lang="en-US" sz="1500">
                                            <a:effectLst/>
                                            <a:latin typeface="Cambria Math" panose="02040503050406030204" pitchFamily="18" charset="0"/>
                                          </a:rPr>
                                          <m:t>𝑑</m:t>
                                        </m:r>
                                      </m:e>
                                      <m:sup>
                                        <m:r>
                                          <a:rPr lang="en-US" sz="1500">
                                            <a:effectLst/>
                                            <a:latin typeface="Cambria Math" panose="02040503050406030204" pitchFamily="18" charset="0"/>
                                          </a:rPr>
                                          <m:t>2</m:t>
                                        </m:r>
                                      </m:sup>
                                    </m:sSup>
                                    <m:sSub>
                                      <m:sSubPr>
                                        <m:ctrlPr>
                                          <a:rPr lang="en-US" sz="1500" i="1" smtClean="0">
                                            <a:latin typeface="Cambria Math" panose="02040503050406030204" pitchFamily="18" charset="0"/>
                                          </a:rPr>
                                        </m:ctrlPr>
                                      </m:sSubPr>
                                      <m:e>
                                        <m:r>
                                          <a:rPr lang="en-US" sz="1500" b="1" i="1" smtClean="0">
                                            <a:latin typeface="Cambria Math" panose="02040503050406030204" pitchFamily="18" charset="0"/>
                                          </a:rPr>
                                          <m:t>𝑽</m:t>
                                        </m:r>
                                      </m:e>
                                      <m:sub>
                                        <m:r>
                                          <a:rPr lang="en-US" sz="1500" i="1">
                                            <a:latin typeface="Cambria Math" panose="02040503050406030204" pitchFamily="18" charset="0"/>
                                          </a:rPr>
                                          <m:t>𝑚</m:t>
                                        </m:r>
                                      </m:sub>
                                    </m:sSub>
                                  </m:num>
                                  <m:den>
                                    <m:r>
                                      <a:rPr lang="en-US" sz="1500">
                                        <a:effectLst/>
                                        <a:latin typeface="Cambria Math" panose="02040503050406030204" pitchFamily="18" charset="0"/>
                                      </a:rPr>
                                      <m:t>𝑑</m:t>
                                    </m:r>
                                    <m:sSup>
                                      <m:sSupPr>
                                        <m:ctrlPr>
                                          <a:rPr lang="en-US" sz="1500" i="1">
                                            <a:effectLst/>
                                            <a:latin typeface="Cambria Math" panose="02040503050406030204" pitchFamily="18" charset="0"/>
                                          </a:rPr>
                                        </m:ctrlPr>
                                      </m:sSupPr>
                                      <m:e>
                                        <m:r>
                                          <a:rPr lang="en-US" sz="1500">
                                            <a:effectLst/>
                                            <a:latin typeface="Cambria Math" panose="02040503050406030204" pitchFamily="18" charset="0"/>
                                          </a:rPr>
                                          <m:t>𝑧</m:t>
                                        </m:r>
                                      </m:e>
                                      <m:sup>
                                        <m:r>
                                          <a:rPr lang="en-US" sz="1500">
                                            <a:effectLst/>
                                            <a:latin typeface="Cambria Math" panose="02040503050406030204" pitchFamily="18" charset="0"/>
                                          </a:rPr>
                                          <m:t>2</m:t>
                                        </m:r>
                                      </m:sup>
                                    </m:sSup>
                                  </m:den>
                                </m:f>
                                <m:r>
                                  <a:rPr lang="en-US" sz="1500">
                                    <a:effectLst/>
                                    <a:latin typeface="Cambria Math" panose="02040503050406030204" pitchFamily="18" charset="0"/>
                                  </a:rPr>
                                  <m:t>=</m:t>
                                </m:r>
                                <m:sSup>
                                  <m:sSupPr>
                                    <m:ctrlPr>
                                      <a:rPr lang="en-US" sz="1500" i="1">
                                        <a:effectLst/>
                                        <a:latin typeface="Cambria Math" panose="02040503050406030204" pitchFamily="18" charset="0"/>
                                      </a:rPr>
                                    </m:ctrlPr>
                                  </m:sSupPr>
                                  <m:e>
                                    <m:r>
                                      <a:rPr lang="en-US" sz="1500">
                                        <a:effectLst/>
                                        <a:latin typeface="Cambria Math" panose="02040503050406030204" pitchFamily="18" charset="0"/>
                                      </a:rPr>
                                      <m:t>𝛾</m:t>
                                    </m:r>
                                  </m:e>
                                  <m:sup>
                                    <m:r>
                                      <a:rPr lang="en-US" sz="1500">
                                        <a:effectLst/>
                                        <a:latin typeface="Cambria Math" panose="02040503050406030204" pitchFamily="18" charset="0"/>
                                      </a:rPr>
                                      <m:t>2</m:t>
                                    </m:r>
                                  </m:sup>
                                </m:sSup>
                                <m:f>
                                  <m:fPr>
                                    <m:ctrlPr>
                                      <a:rPr lang="en-US" sz="1500" i="1">
                                        <a:effectLst/>
                                        <a:latin typeface="Cambria Math" panose="02040503050406030204" pitchFamily="18" charset="0"/>
                                      </a:rPr>
                                    </m:ctrlPr>
                                  </m:fPr>
                                  <m:num>
                                    <m:sSup>
                                      <m:sSupPr>
                                        <m:ctrlPr>
                                          <a:rPr lang="en-US" sz="1500" i="1">
                                            <a:effectLst/>
                                            <a:latin typeface="Cambria Math" panose="02040503050406030204" pitchFamily="18" charset="0"/>
                                          </a:rPr>
                                        </m:ctrlPr>
                                      </m:sSupPr>
                                      <m:e>
                                        <m:r>
                                          <a:rPr lang="en-US" sz="1500">
                                            <a:effectLst/>
                                            <a:latin typeface="Cambria Math" panose="02040503050406030204" pitchFamily="18" charset="0"/>
                                          </a:rPr>
                                          <m:t>𝑑</m:t>
                                        </m:r>
                                      </m:e>
                                      <m:sup>
                                        <m:r>
                                          <a:rPr lang="en-US" sz="1500">
                                            <a:effectLst/>
                                            <a:latin typeface="Cambria Math" panose="02040503050406030204" pitchFamily="18" charset="0"/>
                                          </a:rPr>
                                          <m:t>2</m:t>
                                        </m:r>
                                      </m:sup>
                                    </m:sSup>
                                    <m:sSub>
                                      <m:sSubPr>
                                        <m:ctrlPr>
                                          <a:rPr lang="en-US" sz="1500" i="1" smtClean="0">
                                            <a:latin typeface="Cambria Math" panose="02040503050406030204" pitchFamily="18" charset="0"/>
                                          </a:rPr>
                                        </m:ctrlPr>
                                      </m:sSubPr>
                                      <m:e>
                                        <m:r>
                                          <a:rPr lang="en-US" sz="1500" b="1" i="1" smtClean="0">
                                            <a:latin typeface="Cambria Math" panose="02040503050406030204" pitchFamily="18" charset="0"/>
                                          </a:rPr>
                                          <m:t>𝑽</m:t>
                                        </m:r>
                                      </m:e>
                                      <m:sub>
                                        <m:r>
                                          <a:rPr lang="en-US" sz="1500" i="1">
                                            <a:latin typeface="Cambria Math" panose="02040503050406030204" pitchFamily="18" charset="0"/>
                                          </a:rPr>
                                          <m:t>𝑚</m:t>
                                        </m:r>
                                      </m:sub>
                                    </m:sSub>
                                  </m:num>
                                  <m:den>
                                    <m:r>
                                      <a:rPr lang="en-US" sz="1500">
                                        <a:effectLst/>
                                        <a:latin typeface="Cambria Math" panose="02040503050406030204" pitchFamily="18" charset="0"/>
                                      </a:rPr>
                                      <m:t>𝑑</m:t>
                                    </m:r>
                                    <m:sSup>
                                      <m:sSupPr>
                                        <m:ctrlPr>
                                          <a:rPr lang="en-US" sz="1500" i="1">
                                            <a:effectLst/>
                                            <a:latin typeface="Cambria Math" panose="02040503050406030204" pitchFamily="18" charset="0"/>
                                          </a:rPr>
                                        </m:ctrlPr>
                                      </m:sSupPr>
                                      <m:e>
                                        <m:r>
                                          <a:rPr lang="en-US" sz="1500">
                                            <a:effectLst/>
                                            <a:latin typeface="Cambria Math" panose="02040503050406030204" pitchFamily="18" charset="0"/>
                                          </a:rPr>
                                          <m:t>𝑡</m:t>
                                        </m:r>
                                      </m:e>
                                      <m:sup>
                                        <m:r>
                                          <a:rPr lang="en-US" sz="1500">
                                            <a:effectLst/>
                                            <a:latin typeface="Cambria Math" panose="02040503050406030204" pitchFamily="18" charset="0"/>
                                          </a:rPr>
                                          <m:t>2</m:t>
                                        </m:r>
                                      </m:sup>
                                    </m:sSup>
                                  </m:den>
                                </m:f>
                              </m:oMath>
                            </m:oMathPara>
                          </a14:m>
                          <a:endParaRPr lang="en-US" sz="1500" dirty="0" smtClean="0">
                            <a:effectLst/>
                          </a:endParaRPr>
                        </a:p>
                        <a:p>
                          <a:pPr marL="0" marR="0">
                            <a:lnSpc>
                              <a:spcPct val="107000"/>
                            </a:lnSpc>
                            <a:spcBef>
                              <a:spcPts val="0"/>
                            </a:spcBef>
                            <a:spcAft>
                              <a:spcPts val="0"/>
                            </a:spcAft>
                          </a:pPr>
                          <a:endParaRPr lang="en-US" sz="1500" dirty="0">
                            <a:effectLst/>
                          </a:endParaRPr>
                        </a:p>
                      </a:txBody>
                      <a:tcPr marL="51435" marR="51435" marT="0" marB="0"/>
                    </a:tc>
                    <a:extLst>
                      <a:ext uri="{0D108BD9-81ED-4DB2-BD59-A6C34878D82A}">
                        <a16:rowId xmlns:a16="http://schemas.microsoft.com/office/drawing/2014/main" val="4161218915"/>
                      </a:ext>
                    </a:extLst>
                  </a:tr>
                  <a:tr h="102851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500" i="1" smtClean="0">
                                        <a:latin typeface="Cambria Math" panose="02040503050406030204" pitchFamily="18" charset="0"/>
                                      </a:rPr>
                                    </m:ctrlPr>
                                  </m:sSubPr>
                                  <m:e>
                                    <m:r>
                                      <a:rPr lang="en-US" sz="1500" b="1" i="1" smtClean="0">
                                        <a:latin typeface="Cambria Math" panose="02040503050406030204" pitchFamily="18" charset="0"/>
                                      </a:rPr>
                                      <m:t>𝑽</m:t>
                                    </m:r>
                                  </m:e>
                                  <m:sub>
                                    <m:r>
                                      <a:rPr lang="en-US" sz="1500" b="0" i="1" smtClean="0">
                                        <a:latin typeface="Cambria Math" panose="02040503050406030204" pitchFamily="18" charset="0"/>
                                      </a:rPr>
                                      <m:t>𝑒</m:t>
                                    </m:r>
                                  </m:sub>
                                </m:sSub>
                                <m:d>
                                  <m:dPr>
                                    <m:ctrlPr>
                                      <a:rPr lang="en-US" sz="1500" i="1">
                                        <a:effectLst/>
                                        <a:latin typeface="Cambria Math" panose="02040503050406030204" pitchFamily="18" charset="0"/>
                                      </a:rPr>
                                    </m:ctrlPr>
                                  </m:dPr>
                                  <m:e>
                                    <m:r>
                                      <a:rPr lang="en-US" sz="1500">
                                        <a:effectLst/>
                                        <a:latin typeface="Cambria Math" panose="02040503050406030204" pitchFamily="18" charset="0"/>
                                      </a:rPr>
                                      <m:t>𝑧</m:t>
                                    </m:r>
                                  </m:e>
                                </m:d>
                                <m:r>
                                  <a:rPr lang="en-US" sz="1500">
                                    <a:effectLst/>
                                    <a:latin typeface="Cambria Math" panose="02040503050406030204" pitchFamily="18" charset="0"/>
                                  </a:rPr>
                                  <m:t>=</m:t>
                                </m:r>
                                <m:sSub>
                                  <m:sSubPr>
                                    <m:ctrlPr>
                                      <a:rPr lang="en-US" sz="1500" i="1">
                                        <a:effectLst/>
                                        <a:latin typeface="Cambria Math" panose="02040503050406030204" pitchFamily="18" charset="0"/>
                                      </a:rPr>
                                    </m:ctrlPr>
                                  </m:sSubPr>
                                  <m:e>
                                    <m:sSub>
                                      <m:sSubPr>
                                        <m:ctrlPr>
                                          <a:rPr lang="en-US" sz="1500" i="1" smtClean="0">
                                            <a:latin typeface="Cambria Math" panose="02040503050406030204" pitchFamily="18" charset="0"/>
                                          </a:rPr>
                                        </m:ctrlPr>
                                      </m:sSubPr>
                                      <m:e>
                                        <m:r>
                                          <a:rPr lang="en-US" sz="1500" b="1" i="1" smtClean="0">
                                            <a:latin typeface="Cambria Math" panose="02040503050406030204" pitchFamily="18" charset="0"/>
                                          </a:rPr>
                                          <m:t>𝑽</m:t>
                                        </m:r>
                                      </m:e>
                                      <m:sub>
                                        <m:r>
                                          <a:rPr lang="en-US" sz="1500" b="0" i="1" smtClean="0">
                                            <a:latin typeface="Cambria Math" panose="02040503050406030204" pitchFamily="18" charset="0"/>
                                          </a:rPr>
                                          <m:t>𝑒</m:t>
                                        </m:r>
                                      </m:sub>
                                    </m:sSub>
                                  </m:e>
                                  <m:sub>
                                    <m:r>
                                      <a:rPr lang="en-US" sz="1500">
                                        <a:effectLst/>
                                        <a:latin typeface="Cambria Math" panose="02040503050406030204" pitchFamily="18" charset="0"/>
                                      </a:rPr>
                                      <m:t>𝑖</m:t>
                                    </m:r>
                                  </m:sub>
                                </m:sSub>
                                <m:r>
                                  <a:rPr lang="en-US" sz="1500">
                                    <a:effectLst/>
                                    <a:latin typeface="Cambria Math" panose="02040503050406030204" pitchFamily="18" charset="0"/>
                                  </a:rPr>
                                  <m:t>(0)</m:t>
                                </m:r>
                                <m:sSup>
                                  <m:sSupPr>
                                    <m:ctrlPr>
                                      <a:rPr lang="en-US" sz="1500" i="1">
                                        <a:effectLst/>
                                        <a:latin typeface="Cambria Math" panose="02040503050406030204" pitchFamily="18" charset="0"/>
                                      </a:rPr>
                                    </m:ctrlPr>
                                  </m:sSupPr>
                                  <m:e>
                                    <m:r>
                                      <a:rPr lang="en-US" sz="1500">
                                        <a:effectLst/>
                                        <a:latin typeface="Cambria Math" panose="02040503050406030204" pitchFamily="18" charset="0"/>
                                      </a:rPr>
                                      <m:t>𝑒</m:t>
                                    </m:r>
                                  </m:e>
                                  <m:sup>
                                    <m:r>
                                      <a:rPr lang="en-US" sz="1500">
                                        <a:effectLst/>
                                        <a:latin typeface="Cambria Math" panose="02040503050406030204" pitchFamily="18" charset="0"/>
                                      </a:rPr>
                                      <m:t>−</m:t>
                                    </m:r>
                                    <m:r>
                                      <a:rPr lang="en-US" sz="1500">
                                        <a:effectLst/>
                                        <a:latin typeface="Cambria Math" panose="02040503050406030204" pitchFamily="18" charset="0"/>
                                      </a:rPr>
                                      <m:t>𝛾</m:t>
                                    </m:r>
                                    <m:r>
                                      <a:rPr lang="en-US" sz="1500">
                                        <a:effectLst/>
                                        <a:latin typeface="Cambria Math" panose="02040503050406030204" pitchFamily="18" charset="0"/>
                                      </a:rPr>
                                      <m:t>𝑧</m:t>
                                    </m:r>
                                  </m:sup>
                                </m:sSup>
                                <m:r>
                                  <a:rPr lang="en-US" sz="1500">
                                    <a:effectLst/>
                                    <a:latin typeface="Cambria Math" panose="02040503050406030204" pitchFamily="18" charset="0"/>
                                  </a:rPr>
                                  <m:t>+</m:t>
                                </m:r>
                                <m:sSub>
                                  <m:sSubPr>
                                    <m:ctrlPr>
                                      <a:rPr lang="en-US" sz="1500" i="1">
                                        <a:effectLst/>
                                        <a:latin typeface="Cambria Math" panose="02040503050406030204" pitchFamily="18" charset="0"/>
                                      </a:rPr>
                                    </m:ctrlPr>
                                  </m:sSubPr>
                                  <m:e>
                                    <m:sSub>
                                      <m:sSubPr>
                                        <m:ctrlPr>
                                          <a:rPr lang="en-US" sz="1500" i="1" smtClean="0">
                                            <a:latin typeface="Cambria Math" panose="02040503050406030204" pitchFamily="18" charset="0"/>
                                          </a:rPr>
                                        </m:ctrlPr>
                                      </m:sSubPr>
                                      <m:e>
                                        <m:r>
                                          <a:rPr lang="en-US" sz="1500" b="1" i="1" smtClean="0">
                                            <a:latin typeface="Cambria Math" panose="02040503050406030204" pitchFamily="18" charset="0"/>
                                          </a:rPr>
                                          <m:t>𝑽</m:t>
                                        </m:r>
                                      </m:e>
                                      <m:sub>
                                        <m:r>
                                          <a:rPr lang="en-US" sz="1500" b="0" i="1" smtClean="0">
                                            <a:latin typeface="Cambria Math" panose="02040503050406030204" pitchFamily="18" charset="0"/>
                                          </a:rPr>
                                          <m:t>𝑒</m:t>
                                        </m:r>
                                      </m:sub>
                                    </m:sSub>
                                  </m:e>
                                  <m:sub>
                                    <m:r>
                                      <a:rPr lang="en-US" sz="1500">
                                        <a:effectLst/>
                                        <a:latin typeface="Cambria Math" panose="02040503050406030204" pitchFamily="18" charset="0"/>
                                      </a:rPr>
                                      <m:t>𝑟</m:t>
                                    </m:r>
                                  </m:sub>
                                </m:sSub>
                                <m:r>
                                  <a:rPr lang="en-US" sz="1500">
                                    <a:effectLst/>
                                    <a:latin typeface="Cambria Math" panose="02040503050406030204" pitchFamily="18" charset="0"/>
                                  </a:rPr>
                                  <m:t>(0)</m:t>
                                </m:r>
                                <m:sSup>
                                  <m:sSupPr>
                                    <m:ctrlPr>
                                      <a:rPr lang="en-US" sz="1500" i="1">
                                        <a:effectLst/>
                                        <a:latin typeface="Cambria Math" panose="02040503050406030204" pitchFamily="18" charset="0"/>
                                      </a:rPr>
                                    </m:ctrlPr>
                                  </m:sSupPr>
                                  <m:e>
                                    <m:r>
                                      <a:rPr lang="en-US" sz="1500">
                                        <a:effectLst/>
                                        <a:latin typeface="Cambria Math" panose="02040503050406030204" pitchFamily="18" charset="0"/>
                                      </a:rPr>
                                      <m:t>𝑒</m:t>
                                    </m:r>
                                  </m:e>
                                  <m:sup>
                                    <m:r>
                                      <a:rPr lang="en-US" sz="1500">
                                        <a:effectLst/>
                                        <a:latin typeface="Cambria Math" panose="02040503050406030204" pitchFamily="18" charset="0"/>
                                      </a:rPr>
                                      <m:t>+</m:t>
                                    </m:r>
                                    <m:r>
                                      <a:rPr lang="en-US" sz="1500">
                                        <a:effectLst/>
                                        <a:latin typeface="Cambria Math" panose="02040503050406030204" pitchFamily="18" charset="0"/>
                                      </a:rPr>
                                      <m:t>𝛾</m:t>
                                    </m:r>
                                    <m:r>
                                      <a:rPr lang="en-US" sz="1500">
                                        <a:effectLst/>
                                        <a:latin typeface="Cambria Math" panose="02040503050406030204" pitchFamily="18" charset="0"/>
                                      </a:rPr>
                                      <m:t>𝑧</m:t>
                                    </m:r>
                                  </m:sup>
                                </m:sSup>
                              </m:oMath>
                            </m:oMathPara>
                          </a14:m>
                          <a:endParaRPr lang="en-US" sz="1500" dirty="0">
                            <a:effectLst/>
                          </a:endParaRPr>
                        </a:p>
                        <a:p>
                          <a:pPr marL="0" marR="0">
                            <a:lnSpc>
                              <a:spcPct val="107000"/>
                            </a:lnSpc>
                            <a:spcBef>
                              <a:spcPts val="0"/>
                            </a:spcBef>
                            <a:spcAft>
                              <a:spcPts val="0"/>
                            </a:spcAft>
                          </a:pP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500" i="1" smtClean="0">
                                        <a:latin typeface="Cambria Math" panose="02040503050406030204" pitchFamily="18" charset="0"/>
                                      </a:rPr>
                                    </m:ctrlPr>
                                  </m:sSubPr>
                                  <m:e>
                                    <m:r>
                                      <a:rPr lang="en-US" sz="1500" b="1" i="1">
                                        <a:latin typeface="Cambria Math" panose="02040503050406030204" pitchFamily="18" charset="0"/>
                                      </a:rPr>
                                      <m:t>𝑰</m:t>
                                    </m:r>
                                  </m:e>
                                  <m:sub>
                                    <m:r>
                                      <a:rPr lang="en-US" sz="1500" b="0" i="1" smtClean="0">
                                        <a:latin typeface="Cambria Math" panose="02040503050406030204" pitchFamily="18" charset="0"/>
                                      </a:rPr>
                                      <m:t>𝑒</m:t>
                                    </m:r>
                                  </m:sub>
                                </m:sSub>
                                <m:d>
                                  <m:dPr>
                                    <m:ctrlPr>
                                      <a:rPr lang="en-US" sz="1500" i="1">
                                        <a:effectLst/>
                                        <a:latin typeface="Cambria Math" panose="02040503050406030204" pitchFamily="18" charset="0"/>
                                      </a:rPr>
                                    </m:ctrlPr>
                                  </m:dPr>
                                  <m:e>
                                    <m:r>
                                      <a:rPr lang="en-US" sz="1500">
                                        <a:effectLst/>
                                        <a:latin typeface="Cambria Math" panose="02040503050406030204" pitchFamily="18" charset="0"/>
                                      </a:rPr>
                                      <m:t>𝑧</m:t>
                                    </m:r>
                                  </m:e>
                                </m:d>
                                <m:r>
                                  <a:rPr lang="en-US" sz="1500">
                                    <a:effectLst/>
                                    <a:latin typeface="Cambria Math" panose="02040503050406030204" pitchFamily="18" charset="0"/>
                                  </a:rPr>
                                  <m:t>=</m:t>
                                </m:r>
                                <m:sSub>
                                  <m:sSubPr>
                                    <m:ctrlPr>
                                      <a:rPr lang="en-US" sz="1500" i="1">
                                        <a:effectLst/>
                                        <a:latin typeface="Cambria Math" panose="02040503050406030204" pitchFamily="18" charset="0"/>
                                      </a:rPr>
                                    </m:ctrlPr>
                                  </m:sSubPr>
                                  <m:e>
                                    <m:sSub>
                                      <m:sSubPr>
                                        <m:ctrlPr>
                                          <a:rPr lang="en-US" sz="1500" i="1" smtClean="0">
                                            <a:latin typeface="Cambria Math" panose="02040503050406030204" pitchFamily="18" charset="0"/>
                                          </a:rPr>
                                        </m:ctrlPr>
                                      </m:sSubPr>
                                      <m:e>
                                        <m:r>
                                          <a:rPr lang="en-US" sz="1500" b="1" i="1">
                                            <a:latin typeface="Cambria Math" panose="02040503050406030204" pitchFamily="18" charset="0"/>
                                          </a:rPr>
                                          <m:t>𝑰</m:t>
                                        </m:r>
                                      </m:e>
                                      <m:sub>
                                        <m:r>
                                          <a:rPr lang="en-US" sz="1500" b="0" i="1" smtClean="0">
                                            <a:latin typeface="Cambria Math" panose="02040503050406030204" pitchFamily="18" charset="0"/>
                                          </a:rPr>
                                          <m:t>𝑒</m:t>
                                        </m:r>
                                      </m:sub>
                                    </m:sSub>
                                  </m:e>
                                  <m:sub>
                                    <m:r>
                                      <a:rPr lang="en-US" sz="1500">
                                        <a:effectLst/>
                                        <a:latin typeface="Cambria Math" panose="02040503050406030204" pitchFamily="18" charset="0"/>
                                      </a:rPr>
                                      <m:t>𝑖</m:t>
                                    </m:r>
                                  </m:sub>
                                </m:sSub>
                                <m:d>
                                  <m:dPr>
                                    <m:ctrlPr>
                                      <a:rPr lang="en-US" sz="1500" i="1">
                                        <a:effectLst/>
                                        <a:latin typeface="Cambria Math" panose="02040503050406030204" pitchFamily="18" charset="0"/>
                                      </a:rPr>
                                    </m:ctrlPr>
                                  </m:dPr>
                                  <m:e>
                                    <m:r>
                                      <a:rPr lang="en-US" sz="1500">
                                        <a:effectLst/>
                                        <a:latin typeface="Cambria Math" panose="02040503050406030204" pitchFamily="18" charset="0"/>
                                      </a:rPr>
                                      <m:t>0</m:t>
                                    </m:r>
                                  </m:e>
                                </m:d>
                                <m:sSup>
                                  <m:sSupPr>
                                    <m:ctrlPr>
                                      <a:rPr lang="en-US" sz="1500" i="1">
                                        <a:effectLst/>
                                        <a:latin typeface="Cambria Math" panose="02040503050406030204" pitchFamily="18" charset="0"/>
                                      </a:rPr>
                                    </m:ctrlPr>
                                  </m:sSupPr>
                                  <m:e>
                                    <m:r>
                                      <a:rPr lang="en-US" sz="1500">
                                        <a:effectLst/>
                                        <a:latin typeface="Cambria Math" panose="02040503050406030204" pitchFamily="18" charset="0"/>
                                      </a:rPr>
                                      <m:t>𝑒</m:t>
                                    </m:r>
                                  </m:e>
                                  <m:sup>
                                    <m:r>
                                      <a:rPr lang="en-US" sz="1500">
                                        <a:effectLst/>
                                        <a:latin typeface="Cambria Math" panose="02040503050406030204" pitchFamily="18" charset="0"/>
                                      </a:rPr>
                                      <m:t>−</m:t>
                                    </m:r>
                                    <m:r>
                                      <a:rPr lang="en-US" sz="1500">
                                        <a:effectLst/>
                                        <a:latin typeface="Cambria Math" panose="02040503050406030204" pitchFamily="18" charset="0"/>
                                      </a:rPr>
                                      <m:t>𝛾</m:t>
                                    </m:r>
                                    <m:r>
                                      <a:rPr lang="en-US" sz="1500">
                                        <a:effectLst/>
                                        <a:latin typeface="Cambria Math" panose="02040503050406030204" pitchFamily="18" charset="0"/>
                                      </a:rPr>
                                      <m:t>𝑧</m:t>
                                    </m:r>
                                  </m:sup>
                                </m:sSup>
                                <m:r>
                                  <a:rPr lang="en-US" sz="1500">
                                    <a:effectLst/>
                                    <a:latin typeface="Cambria Math" panose="02040503050406030204" pitchFamily="18" charset="0"/>
                                  </a:rPr>
                                  <m:t>−</m:t>
                                </m:r>
                                <m:sSub>
                                  <m:sSubPr>
                                    <m:ctrlPr>
                                      <a:rPr lang="en-US" sz="1500" i="1">
                                        <a:effectLst/>
                                        <a:latin typeface="Cambria Math" panose="02040503050406030204" pitchFamily="18" charset="0"/>
                                      </a:rPr>
                                    </m:ctrlPr>
                                  </m:sSubPr>
                                  <m:e>
                                    <m:sSub>
                                      <m:sSubPr>
                                        <m:ctrlPr>
                                          <a:rPr lang="en-US" sz="1500" i="1" smtClean="0">
                                            <a:latin typeface="Cambria Math" panose="02040503050406030204" pitchFamily="18" charset="0"/>
                                          </a:rPr>
                                        </m:ctrlPr>
                                      </m:sSubPr>
                                      <m:e>
                                        <m:r>
                                          <a:rPr lang="en-US" sz="1500" b="1" i="1">
                                            <a:latin typeface="Cambria Math" panose="02040503050406030204" pitchFamily="18" charset="0"/>
                                          </a:rPr>
                                          <m:t>𝑰</m:t>
                                        </m:r>
                                      </m:e>
                                      <m:sub>
                                        <m:r>
                                          <a:rPr lang="en-US" sz="1500" b="0" i="1" smtClean="0">
                                            <a:latin typeface="Cambria Math" panose="02040503050406030204" pitchFamily="18" charset="0"/>
                                          </a:rPr>
                                          <m:t>𝑒</m:t>
                                        </m:r>
                                      </m:sub>
                                    </m:sSub>
                                  </m:e>
                                  <m:sub>
                                    <m:r>
                                      <a:rPr lang="en-US" sz="1500">
                                        <a:effectLst/>
                                        <a:latin typeface="Cambria Math" panose="02040503050406030204" pitchFamily="18" charset="0"/>
                                      </a:rPr>
                                      <m:t>𝑟</m:t>
                                    </m:r>
                                  </m:sub>
                                </m:sSub>
                                <m:r>
                                  <a:rPr lang="en-US" sz="1500">
                                    <a:effectLst/>
                                    <a:latin typeface="Cambria Math" panose="02040503050406030204" pitchFamily="18" charset="0"/>
                                  </a:rPr>
                                  <m:t>(0)</m:t>
                                </m:r>
                                <m:sSup>
                                  <m:sSupPr>
                                    <m:ctrlPr>
                                      <a:rPr lang="en-US" sz="1500" i="1">
                                        <a:effectLst/>
                                        <a:latin typeface="Cambria Math" panose="02040503050406030204" pitchFamily="18" charset="0"/>
                                      </a:rPr>
                                    </m:ctrlPr>
                                  </m:sSupPr>
                                  <m:e>
                                    <m:r>
                                      <a:rPr lang="en-US" sz="1500">
                                        <a:effectLst/>
                                        <a:latin typeface="Cambria Math" panose="02040503050406030204" pitchFamily="18" charset="0"/>
                                      </a:rPr>
                                      <m:t>𝑒</m:t>
                                    </m:r>
                                  </m:e>
                                  <m:sup>
                                    <m:r>
                                      <a:rPr lang="en-US" sz="1500">
                                        <a:effectLst/>
                                        <a:latin typeface="Cambria Math" panose="02040503050406030204" pitchFamily="18" charset="0"/>
                                      </a:rPr>
                                      <m:t>+</m:t>
                                    </m:r>
                                    <m:r>
                                      <a:rPr lang="en-US" sz="1500">
                                        <a:effectLst/>
                                        <a:latin typeface="Cambria Math" panose="02040503050406030204" pitchFamily="18" charset="0"/>
                                      </a:rPr>
                                      <m:t>𝛾</m:t>
                                    </m:r>
                                    <m:r>
                                      <a:rPr lang="en-US" sz="1500">
                                        <a:effectLst/>
                                        <a:latin typeface="Cambria Math" panose="02040503050406030204" pitchFamily="18" charset="0"/>
                                      </a:rPr>
                                      <m:t>𝑧</m:t>
                                    </m:r>
                                  </m:sup>
                                </m:sSup>
                              </m:oMath>
                            </m:oMathPara>
                          </a14:m>
                          <a:endParaRPr lang="en-US" sz="1500" dirty="0">
                            <a:effectLst/>
                          </a:endParaRPr>
                        </a:p>
                        <a:p>
                          <a:pPr marL="0" marR="0">
                            <a:lnSpc>
                              <a:spcPct val="107000"/>
                            </a:lnSpc>
                            <a:spcBef>
                              <a:spcPts val="0"/>
                            </a:spcBef>
                            <a:spcAft>
                              <a:spcPts val="0"/>
                            </a:spcAft>
                          </a:pP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500" i="1" smtClean="0">
                                        <a:latin typeface="Cambria Math" panose="02040503050406030204" pitchFamily="18" charset="0"/>
                                      </a:rPr>
                                    </m:ctrlPr>
                                  </m:sSubPr>
                                  <m:e>
                                    <m:r>
                                      <a:rPr lang="en-US" sz="1500" b="1" i="1" smtClean="0">
                                        <a:latin typeface="Cambria Math" panose="02040503050406030204" pitchFamily="18" charset="0"/>
                                      </a:rPr>
                                      <m:t>𝑽</m:t>
                                    </m:r>
                                  </m:e>
                                  <m:sub>
                                    <m:r>
                                      <a:rPr lang="en-US" sz="1500" i="1">
                                        <a:latin typeface="Cambria Math" panose="02040503050406030204" pitchFamily="18" charset="0"/>
                                      </a:rPr>
                                      <m:t>𝑚</m:t>
                                    </m:r>
                                  </m:sub>
                                </m:sSub>
                                <m:d>
                                  <m:dPr>
                                    <m:ctrlPr>
                                      <a:rPr lang="en-US" sz="1500" i="1">
                                        <a:effectLst/>
                                        <a:latin typeface="Cambria Math" panose="02040503050406030204" pitchFamily="18" charset="0"/>
                                      </a:rPr>
                                    </m:ctrlPr>
                                  </m:dPr>
                                  <m:e>
                                    <m:r>
                                      <a:rPr lang="en-US" sz="1500">
                                        <a:effectLst/>
                                        <a:latin typeface="Cambria Math" panose="02040503050406030204" pitchFamily="18" charset="0"/>
                                      </a:rPr>
                                      <m:t>𝑧</m:t>
                                    </m:r>
                                  </m:e>
                                </m:d>
                                <m:r>
                                  <a:rPr lang="en-US" sz="1500">
                                    <a:effectLst/>
                                    <a:latin typeface="Cambria Math" panose="02040503050406030204" pitchFamily="18" charset="0"/>
                                  </a:rPr>
                                  <m:t>=</m:t>
                                </m:r>
                                <m:sSub>
                                  <m:sSubPr>
                                    <m:ctrlPr>
                                      <a:rPr lang="en-US" sz="1500" i="1">
                                        <a:effectLst/>
                                        <a:latin typeface="Cambria Math" panose="02040503050406030204" pitchFamily="18" charset="0"/>
                                      </a:rPr>
                                    </m:ctrlPr>
                                  </m:sSubPr>
                                  <m:e>
                                    <m:sSub>
                                      <m:sSubPr>
                                        <m:ctrlPr>
                                          <a:rPr lang="en-US" sz="1500" i="1" smtClean="0">
                                            <a:latin typeface="Cambria Math" panose="02040503050406030204" pitchFamily="18" charset="0"/>
                                          </a:rPr>
                                        </m:ctrlPr>
                                      </m:sSubPr>
                                      <m:e>
                                        <m:r>
                                          <a:rPr lang="en-US" sz="1500" b="1" i="1" smtClean="0">
                                            <a:latin typeface="Cambria Math" panose="02040503050406030204" pitchFamily="18" charset="0"/>
                                          </a:rPr>
                                          <m:t>𝑽</m:t>
                                        </m:r>
                                      </m:e>
                                      <m:sub>
                                        <m:r>
                                          <a:rPr lang="en-US" sz="1500" i="1">
                                            <a:latin typeface="Cambria Math" panose="02040503050406030204" pitchFamily="18" charset="0"/>
                                          </a:rPr>
                                          <m:t>𝑚</m:t>
                                        </m:r>
                                      </m:sub>
                                    </m:sSub>
                                  </m:e>
                                  <m:sub>
                                    <m:r>
                                      <a:rPr lang="en-US" sz="1500">
                                        <a:effectLst/>
                                        <a:latin typeface="Cambria Math" panose="02040503050406030204" pitchFamily="18" charset="0"/>
                                      </a:rPr>
                                      <m:t>𝑖</m:t>
                                    </m:r>
                                  </m:sub>
                                </m:sSub>
                                <m:r>
                                  <a:rPr lang="en-US" sz="1500">
                                    <a:effectLst/>
                                    <a:latin typeface="Cambria Math" panose="02040503050406030204" pitchFamily="18" charset="0"/>
                                  </a:rPr>
                                  <m:t>(0)</m:t>
                                </m:r>
                                <m:sSup>
                                  <m:sSupPr>
                                    <m:ctrlPr>
                                      <a:rPr lang="en-US" sz="1500" i="1">
                                        <a:effectLst/>
                                        <a:latin typeface="Cambria Math" panose="02040503050406030204" pitchFamily="18" charset="0"/>
                                      </a:rPr>
                                    </m:ctrlPr>
                                  </m:sSupPr>
                                  <m:e>
                                    <m:r>
                                      <a:rPr lang="en-US" sz="1500">
                                        <a:effectLst/>
                                        <a:latin typeface="Cambria Math" panose="02040503050406030204" pitchFamily="18" charset="0"/>
                                      </a:rPr>
                                      <m:t>𝑒</m:t>
                                    </m:r>
                                  </m:e>
                                  <m:sup>
                                    <m:r>
                                      <a:rPr lang="en-US" sz="1500">
                                        <a:effectLst/>
                                        <a:latin typeface="Cambria Math" panose="02040503050406030204" pitchFamily="18" charset="0"/>
                                      </a:rPr>
                                      <m:t>−</m:t>
                                    </m:r>
                                    <m:r>
                                      <a:rPr lang="en-US" sz="1500">
                                        <a:effectLst/>
                                        <a:latin typeface="Cambria Math" panose="02040503050406030204" pitchFamily="18" charset="0"/>
                                      </a:rPr>
                                      <m:t>𝛾</m:t>
                                    </m:r>
                                    <m:r>
                                      <a:rPr lang="en-US" sz="1500">
                                        <a:effectLst/>
                                        <a:latin typeface="Cambria Math" panose="02040503050406030204" pitchFamily="18" charset="0"/>
                                      </a:rPr>
                                      <m:t>𝑧</m:t>
                                    </m:r>
                                  </m:sup>
                                </m:sSup>
                                <m:r>
                                  <a:rPr lang="en-US" sz="1500">
                                    <a:effectLst/>
                                    <a:latin typeface="Cambria Math" panose="02040503050406030204" pitchFamily="18" charset="0"/>
                                  </a:rPr>
                                  <m:t>+</m:t>
                                </m:r>
                                <m:sSub>
                                  <m:sSubPr>
                                    <m:ctrlPr>
                                      <a:rPr lang="en-US" sz="1500" i="1">
                                        <a:effectLst/>
                                        <a:latin typeface="Cambria Math" panose="02040503050406030204" pitchFamily="18" charset="0"/>
                                      </a:rPr>
                                    </m:ctrlPr>
                                  </m:sSubPr>
                                  <m:e>
                                    <m:sSub>
                                      <m:sSubPr>
                                        <m:ctrlPr>
                                          <a:rPr lang="en-US" sz="1500" i="1" smtClean="0">
                                            <a:latin typeface="Cambria Math" panose="02040503050406030204" pitchFamily="18" charset="0"/>
                                          </a:rPr>
                                        </m:ctrlPr>
                                      </m:sSubPr>
                                      <m:e>
                                        <m:r>
                                          <a:rPr lang="en-US" sz="1500" b="1" i="1" smtClean="0">
                                            <a:latin typeface="Cambria Math" panose="02040503050406030204" pitchFamily="18" charset="0"/>
                                          </a:rPr>
                                          <m:t>𝑽</m:t>
                                        </m:r>
                                      </m:e>
                                      <m:sub>
                                        <m:r>
                                          <a:rPr lang="en-US" sz="1500" i="1">
                                            <a:latin typeface="Cambria Math" panose="02040503050406030204" pitchFamily="18" charset="0"/>
                                          </a:rPr>
                                          <m:t>𝑚</m:t>
                                        </m:r>
                                      </m:sub>
                                    </m:sSub>
                                  </m:e>
                                  <m:sub>
                                    <m:r>
                                      <a:rPr lang="en-US" sz="1500">
                                        <a:effectLst/>
                                        <a:latin typeface="Cambria Math" panose="02040503050406030204" pitchFamily="18" charset="0"/>
                                      </a:rPr>
                                      <m:t>𝑟</m:t>
                                    </m:r>
                                  </m:sub>
                                </m:sSub>
                                <m:r>
                                  <a:rPr lang="en-US" sz="1500">
                                    <a:effectLst/>
                                    <a:latin typeface="Cambria Math" panose="02040503050406030204" pitchFamily="18" charset="0"/>
                                  </a:rPr>
                                  <m:t>(0)</m:t>
                                </m:r>
                                <m:sSup>
                                  <m:sSupPr>
                                    <m:ctrlPr>
                                      <a:rPr lang="en-US" sz="1500" i="1">
                                        <a:effectLst/>
                                        <a:latin typeface="Cambria Math" panose="02040503050406030204" pitchFamily="18" charset="0"/>
                                      </a:rPr>
                                    </m:ctrlPr>
                                  </m:sSupPr>
                                  <m:e>
                                    <m:r>
                                      <a:rPr lang="en-US" sz="1500">
                                        <a:effectLst/>
                                        <a:latin typeface="Cambria Math" panose="02040503050406030204" pitchFamily="18" charset="0"/>
                                      </a:rPr>
                                      <m:t>𝑒</m:t>
                                    </m:r>
                                  </m:e>
                                  <m:sup>
                                    <m:r>
                                      <a:rPr lang="en-US" sz="1500">
                                        <a:effectLst/>
                                        <a:latin typeface="Cambria Math" panose="02040503050406030204" pitchFamily="18" charset="0"/>
                                      </a:rPr>
                                      <m:t>+</m:t>
                                    </m:r>
                                    <m:r>
                                      <a:rPr lang="en-US" sz="1500">
                                        <a:effectLst/>
                                        <a:latin typeface="Cambria Math" panose="02040503050406030204" pitchFamily="18" charset="0"/>
                                      </a:rPr>
                                      <m:t>𝛾</m:t>
                                    </m:r>
                                    <m:r>
                                      <a:rPr lang="en-US" sz="1500">
                                        <a:effectLst/>
                                        <a:latin typeface="Cambria Math" panose="02040503050406030204" pitchFamily="18" charset="0"/>
                                      </a:rPr>
                                      <m:t>𝑧</m:t>
                                    </m:r>
                                  </m:sup>
                                </m:sSup>
                              </m:oMath>
                            </m:oMathPara>
                          </a14:m>
                          <a:endParaRPr lang="en-US" sz="1500" dirty="0">
                            <a:effectLst/>
                          </a:endParaRPr>
                        </a:p>
                        <a:p>
                          <a:pPr marL="0" marR="0">
                            <a:lnSpc>
                              <a:spcPct val="107000"/>
                            </a:lnSpc>
                            <a:spcBef>
                              <a:spcPts val="0"/>
                            </a:spcBef>
                            <a:spcAft>
                              <a:spcPts val="0"/>
                            </a:spcAft>
                          </a:pPr>
                          <a:endParaRPr lang="en-US" sz="1500" dirty="0">
                            <a:effectLst/>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500" i="1" smtClean="0">
                                        <a:latin typeface="Cambria Math" panose="02040503050406030204" pitchFamily="18" charset="0"/>
                                      </a:rPr>
                                    </m:ctrlPr>
                                  </m:sSubPr>
                                  <m:e>
                                    <m:r>
                                      <a:rPr lang="en-US" sz="1500" b="1" i="1">
                                        <a:latin typeface="Cambria Math" panose="02040503050406030204" pitchFamily="18" charset="0"/>
                                      </a:rPr>
                                      <m:t>𝑰</m:t>
                                    </m:r>
                                  </m:e>
                                  <m:sub>
                                    <m:r>
                                      <a:rPr lang="en-US" sz="1500" i="1">
                                        <a:latin typeface="Cambria Math" panose="02040503050406030204" pitchFamily="18" charset="0"/>
                                      </a:rPr>
                                      <m:t>𝑚</m:t>
                                    </m:r>
                                  </m:sub>
                                </m:sSub>
                                <m:d>
                                  <m:dPr>
                                    <m:ctrlPr>
                                      <a:rPr lang="en-US" sz="1500" i="1">
                                        <a:effectLst/>
                                        <a:latin typeface="Cambria Math" panose="02040503050406030204" pitchFamily="18" charset="0"/>
                                      </a:rPr>
                                    </m:ctrlPr>
                                  </m:dPr>
                                  <m:e>
                                    <m:r>
                                      <a:rPr lang="en-US" sz="1500">
                                        <a:effectLst/>
                                        <a:latin typeface="Cambria Math" panose="02040503050406030204" pitchFamily="18" charset="0"/>
                                      </a:rPr>
                                      <m:t>𝑧</m:t>
                                    </m:r>
                                  </m:e>
                                </m:d>
                                <m:r>
                                  <a:rPr lang="en-US" sz="1500">
                                    <a:effectLst/>
                                    <a:latin typeface="Cambria Math" panose="02040503050406030204" pitchFamily="18" charset="0"/>
                                  </a:rPr>
                                  <m:t>=</m:t>
                                </m:r>
                                <m:sSub>
                                  <m:sSubPr>
                                    <m:ctrlPr>
                                      <a:rPr lang="en-US" sz="1500" i="1">
                                        <a:effectLst/>
                                        <a:latin typeface="Cambria Math" panose="02040503050406030204" pitchFamily="18" charset="0"/>
                                      </a:rPr>
                                    </m:ctrlPr>
                                  </m:sSubPr>
                                  <m:e>
                                    <m:sSub>
                                      <m:sSubPr>
                                        <m:ctrlPr>
                                          <a:rPr lang="en-US" sz="1500" i="1" smtClean="0">
                                            <a:latin typeface="Cambria Math" panose="02040503050406030204" pitchFamily="18" charset="0"/>
                                          </a:rPr>
                                        </m:ctrlPr>
                                      </m:sSubPr>
                                      <m:e>
                                        <m:r>
                                          <a:rPr lang="en-US" sz="1500" b="1" i="1">
                                            <a:latin typeface="Cambria Math" panose="02040503050406030204" pitchFamily="18" charset="0"/>
                                          </a:rPr>
                                          <m:t>𝑰</m:t>
                                        </m:r>
                                      </m:e>
                                      <m:sub>
                                        <m:r>
                                          <a:rPr lang="en-US" sz="1500" i="1">
                                            <a:latin typeface="Cambria Math" panose="02040503050406030204" pitchFamily="18" charset="0"/>
                                          </a:rPr>
                                          <m:t>𝑚</m:t>
                                        </m:r>
                                      </m:sub>
                                    </m:sSub>
                                  </m:e>
                                  <m:sub>
                                    <m:r>
                                      <a:rPr lang="en-US" sz="1500">
                                        <a:effectLst/>
                                        <a:latin typeface="Cambria Math" panose="02040503050406030204" pitchFamily="18" charset="0"/>
                                      </a:rPr>
                                      <m:t>𝑖</m:t>
                                    </m:r>
                                  </m:sub>
                                </m:sSub>
                                <m:d>
                                  <m:dPr>
                                    <m:ctrlPr>
                                      <a:rPr lang="en-US" sz="1500" i="1">
                                        <a:effectLst/>
                                        <a:latin typeface="Cambria Math" panose="02040503050406030204" pitchFamily="18" charset="0"/>
                                      </a:rPr>
                                    </m:ctrlPr>
                                  </m:dPr>
                                  <m:e>
                                    <m:r>
                                      <a:rPr lang="en-US" sz="1500">
                                        <a:effectLst/>
                                        <a:latin typeface="Cambria Math" panose="02040503050406030204" pitchFamily="18" charset="0"/>
                                      </a:rPr>
                                      <m:t>0</m:t>
                                    </m:r>
                                  </m:e>
                                </m:d>
                                <m:sSup>
                                  <m:sSupPr>
                                    <m:ctrlPr>
                                      <a:rPr lang="en-US" sz="1500" i="1">
                                        <a:effectLst/>
                                        <a:latin typeface="Cambria Math" panose="02040503050406030204" pitchFamily="18" charset="0"/>
                                      </a:rPr>
                                    </m:ctrlPr>
                                  </m:sSupPr>
                                  <m:e>
                                    <m:r>
                                      <a:rPr lang="en-US" sz="1500">
                                        <a:effectLst/>
                                        <a:latin typeface="Cambria Math" panose="02040503050406030204" pitchFamily="18" charset="0"/>
                                      </a:rPr>
                                      <m:t>𝑒</m:t>
                                    </m:r>
                                  </m:e>
                                  <m:sup>
                                    <m:r>
                                      <a:rPr lang="en-US" sz="1500">
                                        <a:effectLst/>
                                        <a:latin typeface="Cambria Math" panose="02040503050406030204" pitchFamily="18" charset="0"/>
                                      </a:rPr>
                                      <m:t>−</m:t>
                                    </m:r>
                                    <m:r>
                                      <a:rPr lang="en-US" sz="1500">
                                        <a:effectLst/>
                                        <a:latin typeface="Cambria Math" panose="02040503050406030204" pitchFamily="18" charset="0"/>
                                      </a:rPr>
                                      <m:t>𝛾</m:t>
                                    </m:r>
                                    <m:r>
                                      <a:rPr lang="en-US" sz="1500">
                                        <a:effectLst/>
                                        <a:latin typeface="Cambria Math" panose="02040503050406030204" pitchFamily="18" charset="0"/>
                                      </a:rPr>
                                      <m:t>𝑧</m:t>
                                    </m:r>
                                  </m:sup>
                                </m:sSup>
                                <m:r>
                                  <a:rPr lang="en-US" sz="1500">
                                    <a:effectLst/>
                                    <a:latin typeface="Cambria Math" panose="02040503050406030204" pitchFamily="18" charset="0"/>
                                  </a:rPr>
                                  <m:t>−</m:t>
                                </m:r>
                                <m:sSub>
                                  <m:sSubPr>
                                    <m:ctrlPr>
                                      <a:rPr lang="en-US" sz="1500" i="1">
                                        <a:effectLst/>
                                        <a:latin typeface="Cambria Math" panose="02040503050406030204" pitchFamily="18" charset="0"/>
                                      </a:rPr>
                                    </m:ctrlPr>
                                  </m:sSubPr>
                                  <m:e>
                                    <m:sSub>
                                      <m:sSubPr>
                                        <m:ctrlPr>
                                          <a:rPr lang="en-US" sz="1500" i="1" smtClean="0">
                                            <a:latin typeface="Cambria Math" panose="02040503050406030204" pitchFamily="18" charset="0"/>
                                          </a:rPr>
                                        </m:ctrlPr>
                                      </m:sSubPr>
                                      <m:e>
                                        <m:r>
                                          <a:rPr lang="en-US" sz="1500" b="1" i="1">
                                            <a:latin typeface="Cambria Math" panose="02040503050406030204" pitchFamily="18" charset="0"/>
                                          </a:rPr>
                                          <m:t>𝑰</m:t>
                                        </m:r>
                                      </m:e>
                                      <m:sub>
                                        <m:r>
                                          <a:rPr lang="en-US" sz="1500" i="1">
                                            <a:latin typeface="Cambria Math" panose="02040503050406030204" pitchFamily="18" charset="0"/>
                                          </a:rPr>
                                          <m:t>𝑚</m:t>
                                        </m:r>
                                      </m:sub>
                                    </m:sSub>
                                  </m:e>
                                  <m:sub>
                                    <m:r>
                                      <a:rPr lang="en-US" sz="1500">
                                        <a:effectLst/>
                                        <a:latin typeface="Cambria Math" panose="02040503050406030204" pitchFamily="18" charset="0"/>
                                      </a:rPr>
                                      <m:t>𝑟</m:t>
                                    </m:r>
                                  </m:sub>
                                </m:sSub>
                                <m:r>
                                  <a:rPr lang="en-US" sz="1500">
                                    <a:effectLst/>
                                    <a:latin typeface="Cambria Math" panose="02040503050406030204" pitchFamily="18" charset="0"/>
                                  </a:rPr>
                                  <m:t>(0)</m:t>
                                </m:r>
                                <m:sSup>
                                  <m:sSupPr>
                                    <m:ctrlPr>
                                      <a:rPr lang="en-US" sz="1500" i="1">
                                        <a:effectLst/>
                                        <a:latin typeface="Cambria Math" panose="02040503050406030204" pitchFamily="18" charset="0"/>
                                      </a:rPr>
                                    </m:ctrlPr>
                                  </m:sSupPr>
                                  <m:e>
                                    <m:r>
                                      <a:rPr lang="en-US" sz="1500">
                                        <a:effectLst/>
                                        <a:latin typeface="Cambria Math" panose="02040503050406030204" pitchFamily="18" charset="0"/>
                                      </a:rPr>
                                      <m:t>𝑒</m:t>
                                    </m:r>
                                  </m:e>
                                  <m:sup>
                                    <m:r>
                                      <a:rPr lang="en-US" sz="1500">
                                        <a:effectLst/>
                                        <a:latin typeface="Cambria Math" panose="02040503050406030204" pitchFamily="18" charset="0"/>
                                      </a:rPr>
                                      <m:t>+</m:t>
                                    </m:r>
                                    <m:r>
                                      <a:rPr lang="en-US" sz="1500">
                                        <a:effectLst/>
                                        <a:latin typeface="Cambria Math" panose="02040503050406030204" pitchFamily="18" charset="0"/>
                                      </a:rPr>
                                      <m:t>𝛾</m:t>
                                    </m:r>
                                    <m:r>
                                      <a:rPr lang="en-US" sz="1500">
                                        <a:effectLst/>
                                        <a:latin typeface="Cambria Math" panose="02040503050406030204" pitchFamily="18" charset="0"/>
                                      </a:rPr>
                                      <m:t>𝑧</m:t>
                                    </m:r>
                                  </m:sup>
                                </m:sSup>
                              </m:oMath>
                            </m:oMathPara>
                          </a14:m>
                          <a:endParaRPr lang="en-US" sz="1500" dirty="0">
                            <a:effectLst/>
                          </a:endParaRPr>
                        </a:p>
                        <a:p>
                          <a:pPr marL="0" marR="0">
                            <a:lnSpc>
                              <a:spcPct val="107000"/>
                            </a:lnSpc>
                            <a:spcBef>
                              <a:spcPts val="0"/>
                            </a:spcBef>
                            <a:spcAft>
                              <a:spcPts val="0"/>
                            </a:spcAft>
                          </a:pPr>
                          <a:endParaRPr lang="en-US" sz="1500" dirty="0">
                            <a:effectLst/>
                          </a:endParaRPr>
                        </a:p>
                      </a:txBody>
                      <a:tcPr marL="51435" marR="51435" marT="0" marB="0"/>
                    </a:tc>
                    <a:extLst>
                      <a:ext uri="{0D108BD9-81ED-4DB2-BD59-A6C34878D82A}">
                        <a16:rowId xmlns:a16="http://schemas.microsoft.com/office/drawing/2014/main" val="3955219018"/>
                      </a:ext>
                    </a:extLst>
                  </a:tr>
                  <a:tr h="296228">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smtClean="0">
                                    <a:effectLst/>
                                    <a:latin typeface="Cambria Math" panose="02040503050406030204" pitchFamily="18" charset="0"/>
                                  </a:rPr>
                                  <m:t>𝛾</m:t>
                                </m:r>
                                <m:r>
                                  <a:rPr lang="en-US" sz="1500" smtClean="0">
                                    <a:effectLst/>
                                    <a:latin typeface="Cambria Math" panose="02040503050406030204" pitchFamily="18" charset="0"/>
                                  </a:rPr>
                                  <m:t>=</m:t>
                                </m:r>
                                <m:r>
                                  <a:rPr lang="en-US" sz="1500" smtClean="0">
                                    <a:effectLst/>
                                    <a:latin typeface="Cambria Math" panose="02040503050406030204" pitchFamily="18" charset="0"/>
                                  </a:rPr>
                                  <m:t>𝑗</m:t>
                                </m:r>
                                <m:r>
                                  <a:rPr lang="en-US" sz="1500" smtClean="0">
                                    <a:effectLst/>
                                    <a:latin typeface="Cambria Math" panose="02040503050406030204" pitchFamily="18" charset="0"/>
                                  </a:rPr>
                                  <m:t>𝜔</m:t>
                                </m:r>
                                <m:rad>
                                  <m:radPr>
                                    <m:degHide m:val="on"/>
                                    <m:ctrlPr>
                                      <a:rPr lang="en-US" sz="1500" i="1">
                                        <a:effectLst/>
                                        <a:latin typeface="Cambria Math" panose="02040503050406030204" pitchFamily="18" charset="0"/>
                                      </a:rPr>
                                    </m:ctrlPr>
                                  </m:radPr>
                                  <m:deg/>
                                  <m:e>
                                    <m:r>
                                      <m:rPr>
                                        <m:sty m:val="p"/>
                                      </m:rPr>
                                      <a:rPr lang="en-US" sz="1500" smtClean="0">
                                        <a:effectLst/>
                                        <a:latin typeface="Cambria Math" panose="02040503050406030204" pitchFamily="18" charset="0"/>
                                      </a:rPr>
                                      <m:t>lc</m:t>
                                    </m:r>
                                  </m:e>
                                </m:rad>
                                <m:r>
                                  <a:rPr lang="en-US" sz="1500">
                                    <a:effectLst/>
                                    <a:latin typeface="Cambria Math" panose="02040503050406030204" pitchFamily="18" charset="0"/>
                                  </a:rPr>
                                  <m:t>=</m:t>
                                </m:r>
                                <m:r>
                                  <a:rPr lang="en-US" sz="1500" smtClean="0">
                                    <a:effectLst/>
                                    <a:latin typeface="Cambria Math" panose="02040503050406030204" pitchFamily="18" charset="0"/>
                                  </a:rPr>
                                  <m:t>𝑗</m:t>
                                </m:r>
                                <m:r>
                                  <a:rPr lang="en-US" sz="1500" smtClean="0">
                                    <a:effectLst/>
                                    <a:latin typeface="Cambria Math" panose="02040503050406030204" pitchFamily="18" charset="0"/>
                                  </a:rPr>
                                  <m:t>𝜔</m:t>
                                </m:r>
                                <m:rad>
                                  <m:radPr>
                                    <m:degHide m:val="on"/>
                                    <m:ctrlPr>
                                      <a:rPr lang="en-US" sz="1500" i="1">
                                        <a:effectLst/>
                                        <a:latin typeface="Cambria Math" panose="02040503050406030204" pitchFamily="18" charset="0"/>
                                      </a:rPr>
                                    </m:ctrlPr>
                                  </m:radPr>
                                  <m:deg/>
                                  <m:e>
                                    <m:r>
                                      <a:rPr lang="en-US" sz="1500">
                                        <a:effectLst/>
                                        <a:latin typeface="Cambria Math" panose="02040503050406030204" pitchFamily="18" charset="0"/>
                                      </a:rPr>
                                      <m:t>𝜇𝜀</m:t>
                                    </m:r>
                                  </m:e>
                                </m:rad>
                                <m:r>
                                  <a:rPr lang="en-US" sz="1500" smtClean="0">
                                    <a:effectLst/>
                                    <a:latin typeface="Cambria Math" panose="02040503050406030204" pitchFamily="18" charset="0"/>
                                  </a:rPr>
                                  <m:t>=</m:t>
                                </m:r>
                                <m:r>
                                  <a:rPr lang="en-US" sz="1500" smtClean="0">
                                    <a:effectLst/>
                                    <a:latin typeface="Cambria Math" panose="02040503050406030204" pitchFamily="18" charset="0"/>
                                  </a:rPr>
                                  <m:t>𝑗</m:t>
                                </m:r>
                                <m:r>
                                  <a:rPr lang="en-US" sz="1500" smtClean="0">
                                    <a:effectLst/>
                                    <a:latin typeface="Cambria Math" panose="02040503050406030204" pitchFamily="18" charset="0"/>
                                  </a:rPr>
                                  <m:t>𝛽</m:t>
                                </m:r>
                              </m:oMath>
                            </m:oMathPara>
                          </a14:m>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smtClean="0">
                                    <a:effectLst/>
                                    <a:latin typeface="Cambria Math" panose="02040503050406030204" pitchFamily="18" charset="0"/>
                                  </a:rPr>
                                  <m:t>𝛾</m:t>
                                </m:r>
                                <m:r>
                                  <a:rPr lang="en-US" sz="1500" smtClean="0">
                                    <a:effectLst/>
                                    <a:latin typeface="Cambria Math" panose="02040503050406030204" pitchFamily="18" charset="0"/>
                                  </a:rPr>
                                  <m:t>=</m:t>
                                </m:r>
                                <m:r>
                                  <a:rPr lang="en-US" sz="1500" smtClean="0">
                                    <a:effectLst/>
                                    <a:latin typeface="Cambria Math" panose="02040503050406030204" pitchFamily="18" charset="0"/>
                                  </a:rPr>
                                  <m:t>𝑗</m:t>
                                </m:r>
                                <m:r>
                                  <a:rPr lang="en-US" sz="1500" smtClean="0">
                                    <a:effectLst/>
                                    <a:latin typeface="Cambria Math" panose="02040503050406030204" pitchFamily="18" charset="0"/>
                                  </a:rPr>
                                  <m:t>𝜔</m:t>
                                </m:r>
                                <m:rad>
                                  <m:radPr>
                                    <m:degHide m:val="on"/>
                                    <m:ctrlPr>
                                      <a:rPr lang="en-US" sz="1500" i="1">
                                        <a:effectLst/>
                                        <a:latin typeface="Cambria Math" panose="02040503050406030204" pitchFamily="18" charset="0"/>
                                      </a:rPr>
                                    </m:ctrlPr>
                                  </m:radPr>
                                  <m:deg/>
                                  <m:e>
                                    <m:sSub>
                                      <m:sSubPr>
                                        <m:ctrlPr>
                                          <a:rPr lang="en-US" sz="1500" i="1" smtClean="0">
                                            <a:latin typeface="Cambria Math" panose="02040503050406030204" pitchFamily="18" charset="0"/>
                                          </a:rPr>
                                        </m:ctrlPr>
                                      </m:sSubPr>
                                      <m:e>
                                        <m:r>
                                          <a:rPr lang="en-US" sz="1500" b="0" i="1" smtClean="0">
                                            <a:latin typeface="Cambria Math" panose="02040503050406030204" pitchFamily="18" charset="0"/>
                                          </a:rPr>
                                          <m:t>𝐿</m:t>
                                        </m:r>
                                      </m:e>
                                      <m:sub>
                                        <m:r>
                                          <a:rPr lang="en-US" sz="1500" i="1">
                                            <a:latin typeface="Cambria Math" panose="02040503050406030204" pitchFamily="18" charset="0"/>
                                          </a:rPr>
                                          <m:t>𝑚</m:t>
                                        </m:r>
                                      </m:sub>
                                    </m:sSub>
                                    <m:sSub>
                                      <m:sSubPr>
                                        <m:ctrlPr>
                                          <a:rPr lang="en-US" sz="1500" i="1" smtClean="0">
                                            <a:latin typeface="Cambria Math" panose="02040503050406030204" pitchFamily="18" charset="0"/>
                                          </a:rPr>
                                        </m:ctrlPr>
                                      </m:sSubPr>
                                      <m:e>
                                        <m:r>
                                          <a:rPr lang="en-US" sz="1500" b="0" i="1" smtClean="0">
                                            <a:latin typeface="Cambria Math" panose="02040503050406030204" pitchFamily="18" charset="0"/>
                                          </a:rPr>
                                          <m:t>𝐶</m:t>
                                        </m:r>
                                      </m:e>
                                      <m:sub>
                                        <m:r>
                                          <a:rPr lang="en-US" sz="1500" i="1">
                                            <a:latin typeface="Cambria Math" panose="02040503050406030204" pitchFamily="18" charset="0"/>
                                          </a:rPr>
                                          <m:t>𝑚</m:t>
                                        </m:r>
                                      </m:sub>
                                    </m:sSub>
                                  </m:e>
                                </m:rad>
                                <m:r>
                                  <a:rPr lang="en-US" sz="1500">
                                    <a:effectLst/>
                                    <a:latin typeface="Cambria Math" panose="02040503050406030204" pitchFamily="18" charset="0"/>
                                  </a:rPr>
                                  <m:t>=</m:t>
                                </m:r>
                                <m:r>
                                  <a:rPr lang="en-US" sz="1500" smtClean="0">
                                    <a:effectLst/>
                                    <a:latin typeface="Cambria Math" panose="02040503050406030204" pitchFamily="18" charset="0"/>
                                  </a:rPr>
                                  <m:t>𝑗</m:t>
                                </m:r>
                                <m:r>
                                  <a:rPr lang="en-US" sz="1500" smtClean="0">
                                    <a:effectLst/>
                                    <a:latin typeface="Cambria Math" panose="02040503050406030204" pitchFamily="18" charset="0"/>
                                  </a:rPr>
                                  <m:t>𝜔</m:t>
                                </m:r>
                                <m:rad>
                                  <m:radPr>
                                    <m:degHide m:val="on"/>
                                    <m:ctrlPr>
                                      <a:rPr lang="en-US" sz="1500" i="1">
                                        <a:effectLst/>
                                        <a:latin typeface="Cambria Math" panose="02040503050406030204" pitchFamily="18" charset="0"/>
                                      </a:rPr>
                                    </m:ctrlPr>
                                  </m:radPr>
                                  <m:deg/>
                                  <m:e>
                                    <m:r>
                                      <a:rPr lang="en-US" sz="1500">
                                        <a:effectLst/>
                                        <a:latin typeface="Cambria Math" panose="02040503050406030204" pitchFamily="18" charset="0"/>
                                      </a:rPr>
                                      <m:t>𝜇𝜀</m:t>
                                    </m:r>
                                  </m:e>
                                </m:rad>
                                <m:r>
                                  <a:rPr lang="en-US" sz="1500" smtClean="0">
                                    <a:effectLst/>
                                    <a:latin typeface="Cambria Math" panose="02040503050406030204" pitchFamily="18" charset="0"/>
                                  </a:rPr>
                                  <m:t>=</m:t>
                                </m:r>
                                <m:r>
                                  <a:rPr lang="en-US" sz="1500" smtClean="0">
                                    <a:effectLst/>
                                    <a:latin typeface="Cambria Math" panose="02040503050406030204" pitchFamily="18" charset="0"/>
                                  </a:rPr>
                                  <m:t>𝑗</m:t>
                                </m:r>
                                <m:r>
                                  <a:rPr lang="en-US" sz="1500" smtClean="0">
                                    <a:effectLst/>
                                    <a:latin typeface="Cambria Math" panose="02040503050406030204" pitchFamily="18" charset="0"/>
                                  </a:rPr>
                                  <m:t>𝛽</m:t>
                                </m:r>
                              </m:oMath>
                            </m:oMathPara>
                          </a14:m>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213677742"/>
                      </a:ext>
                    </a:extLst>
                  </a:tr>
                </a:tbl>
              </a:graphicData>
            </a:graphic>
          </p:graphicFrame>
        </mc:Choice>
        <mc:Fallback xmlns="">
          <p:graphicFrame>
            <p:nvGraphicFramePr>
              <p:cNvPr id="4" name="Content Placeholder 3"/>
              <p:cNvGraphicFramePr>
                <a:graphicFrameLocks noGrp="1"/>
              </p:cNvGraphicFramePr>
              <p:nvPr>
                <p:ph idx="1"/>
                <p:extLst/>
              </p:nvPr>
            </p:nvGraphicFramePr>
            <p:xfrm>
              <a:off x="1454728" y="1851422"/>
              <a:ext cx="6234545" cy="3976669"/>
            </p:xfrm>
            <a:graphic>
              <a:graphicData uri="http://schemas.openxmlformats.org/drawingml/2006/table">
                <a:tbl>
                  <a:tblPr firstRow="1" firstCol="1" bandRow="1">
                    <a:tableStyleId>{5940675A-B579-460E-94D1-54222C63F5DA}</a:tableStyleId>
                  </a:tblPr>
                  <a:tblGrid>
                    <a:gridCol w="3132405">
                      <a:extLst>
                        <a:ext uri="{9D8B030D-6E8A-4147-A177-3AD203B41FA5}">
                          <a16:colId xmlns:a16="http://schemas.microsoft.com/office/drawing/2014/main" val="3581561559"/>
                        </a:ext>
                      </a:extLst>
                    </a:gridCol>
                    <a:gridCol w="3102140">
                      <a:extLst>
                        <a:ext uri="{9D8B030D-6E8A-4147-A177-3AD203B41FA5}">
                          <a16:colId xmlns:a16="http://schemas.microsoft.com/office/drawing/2014/main" val="3382901946"/>
                        </a:ext>
                      </a:extLst>
                    </a:gridCol>
                  </a:tblGrid>
                  <a:tr h="251822">
                    <a:tc>
                      <a:txBody>
                        <a:bodyPr/>
                        <a:lstStyle/>
                        <a:p>
                          <a:pPr marL="0" marR="0" algn="ctr">
                            <a:lnSpc>
                              <a:spcPct val="107000"/>
                            </a:lnSpc>
                            <a:spcBef>
                              <a:spcPts val="0"/>
                            </a:spcBef>
                            <a:spcAft>
                              <a:spcPts val="0"/>
                            </a:spcAft>
                          </a:pPr>
                          <a:r>
                            <a:rPr lang="en-US" sz="1500" dirty="0" smtClean="0">
                              <a:effectLst/>
                            </a:rPr>
                            <a:t>Electric Transmission Line</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07000"/>
                            </a:lnSpc>
                            <a:spcBef>
                              <a:spcPts val="0"/>
                            </a:spcBef>
                            <a:spcAft>
                              <a:spcPts val="0"/>
                            </a:spcAft>
                          </a:pPr>
                          <a:r>
                            <a:rPr lang="en-US" sz="1500" dirty="0" smtClean="0">
                              <a:effectLst/>
                            </a:rPr>
                            <a:t>Magnetic Transmission Line</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3544196432"/>
                      </a:ext>
                    </a:extLst>
                  </a:tr>
                  <a:tr h="1173607">
                    <a:tc>
                      <a:txBody>
                        <a:bodyPr/>
                        <a:lstStyle/>
                        <a:p>
                          <a:endParaRPr lang="en-US"/>
                        </a:p>
                      </a:txBody>
                      <a:tcPr marL="51435" marR="51435" marT="0" marB="0">
                        <a:blipFill>
                          <a:blip r:embed="rId2"/>
                          <a:stretch>
                            <a:fillRect l="-195" t="-25389" r="-99611" b="-221762"/>
                          </a:stretch>
                        </a:blipFill>
                      </a:tcPr>
                    </a:tc>
                    <a:tc>
                      <a:txBody>
                        <a:bodyPr/>
                        <a:lstStyle/>
                        <a:p>
                          <a:endParaRPr lang="en-US"/>
                        </a:p>
                      </a:txBody>
                      <a:tcPr marL="51435" marR="51435" marT="0" marB="0">
                        <a:blipFill>
                          <a:blip r:embed="rId2"/>
                          <a:stretch>
                            <a:fillRect l="-100980" t="-25389" r="-392" b="-221762"/>
                          </a:stretch>
                        </a:blipFill>
                      </a:tcPr>
                    </a:tc>
                    <a:extLst>
                      <a:ext uri="{0D108BD9-81ED-4DB2-BD59-A6C34878D82A}">
                        <a16:rowId xmlns:a16="http://schemas.microsoft.com/office/drawing/2014/main" val="129884245"/>
                      </a:ext>
                    </a:extLst>
                  </a:tr>
                  <a:tr h="1226439">
                    <a:tc>
                      <a:txBody>
                        <a:bodyPr/>
                        <a:lstStyle/>
                        <a:p>
                          <a:endParaRPr lang="en-US"/>
                        </a:p>
                      </a:txBody>
                      <a:tcPr marL="51435" marR="51435" marT="0" marB="0">
                        <a:blipFill>
                          <a:blip r:embed="rId2"/>
                          <a:stretch>
                            <a:fillRect l="-195" t="-119802" r="-99611" b="-111881"/>
                          </a:stretch>
                        </a:blipFill>
                      </a:tcPr>
                    </a:tc>
                    <a:tc>
                      <a:txBody>
                        <a:bodyPr/>
                        <a:lstStyle/>
                        <a:p>
                          <a:endParaRPr lang="en-US"/>
                        </a:p>
                      </a:txBody>
                      <a:tcPr marL="51435" marR="51435" marT="0" marB="0">
                        <a:blipFill>
                          <a:blip r:embed="rId2"/>
                          <a:stretch>
                            <a:fillRect l="-100980" t="-119802" r="-392" b="-111881"/>
                          </a:stretch>
                        </a:blipFill>
                      </a:tcPr>
                    </a:tc>
                    <a:extLst>
                      <a:ext uri="{0D108BD9-81ED-4DB2-BD59-A6C34878D82A}">
                        <a16:rowId xmlns:a16="http://schemas.microsoft.com/office/drawing/2014/main" val="4161218915"/>
                      </a:ext>
                    </a:extLst>
                  </a:tr>
                  <a:tr h="1028573">
                    <a:tc>
                      <a:txBody>
                        <a:bodyPr/>
                        <a:lstStyle/>
                        <a:p>
                          <a:endParaRPr lang="en-US"/>
                        </a:p>
                      </a:txBody>
                      <a:tcPr marL="51435" marR="51435" marT="0" marB="0">
                        <a:blipFill>
                          <a:blip r:embed="rId2"/>
                          <a:stretch>
                            <a:fillRect l="-195" t="-262722" r="-99611" b="-33728"/>
                          </a:stretch>
                        </a:blipFill>
                      </a:tcPr>
                    </a:tc>
                    <a:tc>
                      <a:txBody>
                        <a:bodyPr/>
                        <a:lstStyle/>
                        <a:p>
                          <a:endParaRPr lang="en-US"/>
                        </a:p>
                      </a:txBody>
                      <a:tcPr marL="51435" marR="51435" marT="0" marB="0">
                        <a:blipFill>
                          <a:blip r:embed="rId2"/>
                          <a:stretch>
                            <a:fillRect l="-100980" t="-262722" r="-392" b="-33728"/>
                          </a:stretch>
                        </a:blipFill>
                      </a:tcPr>
                    </a:tc>
                    <a:extLst>
                      <a:ext uri="{0D108BD9-81ED-4DB2-BD59-A6C34878D82A}">
                        <a16:rowId xmlns:a16="http://schemas.microsoft.com/office/drawing/2014/main" val="3955219018"/>
                      </a:ext>
                    </a:extLst>
                  </a:tr>
                  <a:tr h="296228">
                    <a:tc>
                      <a:txBody>
                        <a:bodyPr/>
                        <a:lstStyle/>
                        <a:p>
                          <a:endParaRPr lang="en-US"/>
                        </a:p>
                      </a:txBody>
                      <a:tcPr marL="51435" marR="51435" marT="0" marB="0">
                        <a:blipFill>
                          <a:blip r:embed="rId2"/>
                          <a:stretch>
                            <a:fillRect l="-195" t="-1251020" r="-99611" b="-16327"/>
                          </a:stretch>
                        </a:blipFill>
                      </a:tcPr>
                    </a:tc>
                    <a:tc>
                      <a:txBody>
                        <a:bodyPr/>
                        <a:lstStyle/>
                        <a:p>
                          <a:endParaRPr lang="en-US"/>
                        </a:p>
                      </a:txBody>
                      <a:tcPr marL="51435" marR="51435" marT="0" marB="0">
                        <a:blipFill>
                          <a:blip r:embed="rId2"/>
                          <a:stretch>
                            <a:fillRect l="-100980" t="-1251020" r="-392" b="-16327"/>
                          </a:stretch>
                        </a:blipFill>
                      </a:tcPr>
                    </a:tc>
                    <a:extLst>
                      <a:ext uri="{0D108BD9-81ED-4DB2-BD59-A6C34878D82A}">
                        <a16:rowId xmlns:a16="http://schemas.microsoft.com/office/drawing/2014/main" val="213677742"/>
                      </a:ext>
                    </a:extLst>
                  </a:tr>
                </a:tbl>
              </a:graphicData>
            </a:graphic>
          </p:graphicFrame>
        </mc:Fallback>
      </mc:AlternateContent>
    </p:spTree>
    <p:extLst>
      <p:ext uri="{BB962C8B-B14F-4D97-AF65-F5344CB8AC3E}">
        <p14:creationId xmlns:p14="http://schemas.microsoft.com/office/powerpoint/2010/main" val="34166983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74905"/>
            <a:ext cx="7886700" cy="994172"/>
          </a:xfrm>
        </p:spPr>
        <p:txBody>
          <a:bodyPr/>
          <a:lstStyle/>
          <a:p>
            <a:r>
              <a:rPr lang="en-US" dirty="0" smtClean="0"/>
              <a:t>Lossy Transmission Lines</a:t>
            </a:r>
            <a:endParaRPr lang="en-US" dirty="0"/>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nvPr>
            </p:nvGraphicFramePr>
            <p:xfrm>
              <a:off x="1457785" y="1863569"/>
              <a:ext cx="6228431" cy="4004419"/>
            </p:xfrm>
            <a:graphic>
              <a:graphicData uri="http://schemas.openxmlformats.org/drawingml/2006/table">
                <a:tbl>
                  <a:tblPr firstRow="1" firstCol="1" bandRow="1">
                    <a:tableStyleId>{5940675A-B579-460E-94D1-54222C63F5DA}</a:tableStyleId>
                  </a:tblPr>
                  <a:tblGrid>
                    <a:gridCol w="3129333">
                      <a:extLst>
                        <a:ext uri="{9D8B030D-6E8A-4147-A177-3AD203B41FA5}">
                          <a16:colId xmlns:a16="http://schemas.microsoft.com/office/drawing/2014/main" val="3581561559"/>
                        </a:ext>
                      </a:extLst>
                    </a:gridCol>
                    <a:gridCol w="3099098">
                      <a:extLst>
                        <a:ext uri="{9D8B030D-6E8A-4147-A177-3AD203B41FA5}">
                          <a16:colId xmlns:a16="http://schemas.microsoft.com/office/drawing/2014/main" val="3382901946"/>
                        </a:ext>
                      </a:extLst>
                    </a:gridCol>
                  </a:tblGrid>
                  <a:tr h="251822">
                    <a:tc>
                      <a:txBody>
                        <a:bodyPr/>
                        <a:lstStyle/>
                        <a:p>
                          <a:pPr marL="0" marR="0" algn="ctr">
                            <a:lnSpc>
                              <a:spcPct val="107000"/>
                            </a:lnSpc>
                            <a:spcBef>
                              <a:spcPts val="0"/>
                            </a:spcBef>
                            <a:spcAft>
                              <a:spcPts val="0"/>
                            </a:spcAft>
                          </a:pPr>
                          <a:r>
                            <a:rPr lang="en-US" sz="1500" dirty="0" smtClean="0">
                              <a:effectLst/>
                            </a:rPr>
                            <a:t>Electric Transmission Line</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07000"/>
                            </a:lnSpc>
                            <a:spcBef>
                              <a:spcPts val="0"/>
                            </a:spcBef>
                            <a:spcAft>
                              <a:spcPts val="0"/>
                            </a:spcAft>
                          </a:pPr>
                          <a:r>
                            <a:rPr lang="en-US" sz="1500" dirty="0" smtClean="0">
                              <a:effectLst/>
                            </a:rPr>
                            <a:t>Magnetic Transmission Line</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3544196432"/>
                      </a:ext>
                    </a:extLst>
                  </a:tr>
                  <a:tr h="1056037">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400" i="1" smtClean="0">
                                        <a:effectLst/>
                                        <a:latin typeface="Cambria Math" panose="02040503050406030204" pitchFamily="18" charset="0"/>
                                      </a:rPr>
                                    </m:ctrlPr>
                                  </m:fPr>
                                  <m:num>
                                    <m:r>
                                      <a:rPr lang="en-US" sz="1400">
                                        <a:effectLst/>
                                        <a:latin typeface="Cambria Math" panose="02040503050406030204" pitchFamily="18" charset="0"/>
                                      </a:rPr>
                                      <m:t>𝑑</m:t>
                                    </m:r>
                                    <m:sSub>
                                      <m:sSubPr>
                                        <m:ctrlPr>
                                          <a:rPr lang="en-US" sz="1400" i="1" smtClean="0">
                                            <a:latin typeface="Cambria Math" panose="02040503050406030204" pitchFamily="18" charset="0"/>
                                          </a:rPr>
                                        </m:ctrlPr>
                                      </m:sSubPr>
                                      <m:e>
                                        <m:r>
                                          <a:rPr lang="en-US" sz="1400" b="1" i="1">
                                            <a:latin typeface="Cambria Math" panose="02040503050406030204" pitchFamily="18" charset="0"/>
                                          </a:rPr>
                                          <m:t>𝑰</m:t>
                                        </m:r>
                                      </m:e>
                                      <m:sub>
                                        <m:r>
                                          <a:rPr lang="en-US" sz="1400" b="0" i="1" smtClean="0">
                                            <a:latin typeface="Cambria Math" panose="02040503050406030204" pitchFamily="18" charset="0"/>
                                          </a:rPr>
                                          <m:t>𝑒</m:t>
                                        </m:r>
                                      </m:sub>
                                    </m:sSub>
                                  </m:num>
                                  <m:den>
                                    <m:r>
                                      <a:rPr lang="en-US" sz="1400">
                                        <a:effectLst/>
                                        <a:latin typeface="Cambria Math" panose="02040503050406030204" pitchFamily="18" charset="0"/>
                                      </a:rPr>
                                      <m:t>𝑑𝑧</m:t>
                                    </m:r>
                                  </m:den>
                                </m:f>
                                <m:r>
                                  <a:rPr lang="en-US" sz="1400" smtClean="0">
                                    <a:effectLst/>
                                    <a:latin typeface="Cambria Math" panose="02040503050406030204" pitchFamily="18" charset="0"/>
                                  </a:rPr>
                                  <m:t>=</m:t>
                                </m:r>
                                <m:r>
                                  <a:rPr lang="en-US" sz="1400" b="0" i="0" smtClean="0">
                                    <a:effectLst/>
                                    <a:latin typeface="Cambria Math" panose="02040503050406030204" pitchFamily="18" charset="0"/>
                                  </a:rPr>
                                  <m:t>−</m:t>
                                </m:r>
                                <m:r>
                                  <m:rPr>
                                    <m:sty m:val="p"/>
                                  </m:rPr>
                                  <a:rPr lang="en-US" sz="1400" b="0" i="0" smtClean="0">
                                    <a:effectLst/>
                                    <a:latin typeface="Cambria Math" panose="02040503050406030204" pitchFamily="18" charset="0"/>
                                  </a:rPr>
                                  <m:t>G</m:t>
                                </m:r>
                                <m:sSub>
                                  <m:sSubPr>
                                    <m:ctrlPr>
                                      <a:rPr lang="en-US" sz="1400" i="1" smtClean="0">
                                        <a:latin typeface="Cambria Math" panose="02040503050406030204" pitchFamily="18" charset="0"/>
                                      </a:rPr>
                                    </m:ctrlPr>
                                  </m:sSubPr>
                                  <m:e>
                                    <m:r>
                                      <a:rPr lang="en-US" sz="1400" b="1" i="1" smtClean="0">
                                        <a:latin typeface="Cambria Math" panose="02040503050406030204" pitchFamily="18" charset="0"/>
                                      </a:rPr>
                                      <m:t>𝑽</m:t>
                                    </m:r>
                                  </m:e>
                                  <m:sub>
                                    <m:r>
                                      <a:rPr lang="en-US" sz="1400" b="0" i="1" smtClean="0">
                                        <a:latin typeface="Cambria Math" panose="02040503050406030204" pitchFamily="18" charset="0"/>
                                      </a:rPr>
                                      <m:t>𝑒</m:t>
                                    </m:r>
                                  </m:sub>
                                </m:sSub>
                                <m:r>
                                  <a:rPr lang="en-US" sz="1400">
                                    <a:effectLst/>
                                    <a:latin typeface="Cambria Math" panose="02040503050406030204" pitchFamily="18" charset="0"/>
                                  </a:rPr>
                                  <m:t>−</m:t>
                                </m:r>
                                <m:r>
                                  <a:rPr lang="en-US" sz="1400">
                                    <a:effectLst/>
                                    <a:latin typeface="Cambria Math" panose="02040503050406030204" pitchFamily="18" charset="0"/>
                                  </a:rPr>
                                  <m:t>𝐶</m:t>
                                </m:r>
                                <m:f>
                                  <m:fPr>
                                    <m:ctrlPr>
                                      <a:rPr lang="en-US" sz="1400" i="1">
                                        <a:effectLst/>
                                        <a:latin typeface="Cambria Math" panose="02040503050406030204" pitchFamily="18" charset="0"/>
                                      </a:rPr>
                                    </m:ctrlPr>
                                  </m:fPr>
                                  <m:num>
                                    <m:r>
                                      <a:rPr lang="en-US" sz="1400">
                                        <a:effectLst/>
                                        <a:latin typeface="Cambria Math" panose="02040503050406030204" pitchFamily="18" charset="0"/>
                                      </a:rPr>
                                      <m:t>𝑑</m:t>
                                    </m:r>
                                    <m:sSub>
                                      <m:sSubPr>
                                        <m:ctrlPr>
                                          <a:rPr lang="en-US" sz="1400" i="1" smtClean="0">
                                            <a:latin typeface="Cambria Math" panose="02040503050406030204" pitchFamily="18" charset="0"/>
                                          </a:rPr>
                                        </m:ctrlPr>
                                      </m:sSubPr>
                                      <m:e>
                                        <m:r>
                                          <a:rPr lang="en-US" sz="1400" b="1" i="1" smtClean="0">
                                            <a:latin typeface="Cambria Math" panose="02040503050406030204" pitchFamily="18" charset="0"/>
                                          </a:rPr>
                                          <m:t>𝑽</m:t>
                                        </m:r>
                                      </m:e>
                                      <m:sub>
                                        <m:r>
                                          <a:rPr lang="en-US" sz="1400" b="0" i="1" smtClean="0">
                                            <a:latin typeface="Cambria Math" panose="02040503050406030204" pitchFamily="18" charset="0"/>
                                          </a:rPr>
                                          <m:t>𝑒</m:t>
                                        </m:r>
                                      </m:sub>
                                    </m:sSub>
                                  </m:num>
                                  <m:den>
                                    <m:r>
                                      <a:rPr lang="en-US" sz="1400">
                                        <a:effectLst/>
                                        <a:latin typeface="Cambria Math" panose="02040503050406030204" pitchFamily="18" charset="0"/>
                                      </a:rPr>
                                      <m:t>𝑑𝑡</m:t>
                                    </m:r>
                                  </m:den>
                                </m:f>
                              </m:oMath>
                            </m:oMathPara>
                          </a14:m>
                          <a:endParaRPr lang="en-US" sz="1400" dirty="0">
                            <a:effectLst/>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400" i="1" smtClean="0">
                                        <a:effectLst/>
                                        <a:latin typeface="Cambria Math" panose="02040503050406030204" pitchFamily="18" charset="0"/>
                                      </a:rPr>
                                    </m:ctrlPr>
                                  </m:fPr>
                                  <m:num>
                                    <m:r>
                                      <a:rPr lang="en-US" sz="1400">
                                        <a:effectLst/>
                                        <a:latin typeface="Cambria Math" panose="02040503050406030204" pitchFamily="18" charset="0"/>
                                      </a:rPr>
                                      <m:t>𝑑</m:t>
                                    </m:r>
                                    <m:sSub>
                                      <m:sSubPr>
                                        <m:ctrlPr>
                                          <a:rPr lang="en-US" sz="1400" i="1" smtClean="0">
                                            <a:latin typeface="Cambria Math" panose="02040503050406030204" pitchFamily="18" charset="0"/>
                                          </a:rPr>
                                        </m:ctrlPr>
                                      </m:sSubPr>
                                      <m:e>
                                        <m:r>
                                          <a:rPr lang="en-US" sz="1400" b="1" i="1" smtClean="0">
                                            <a:latin typeface="Cambria Math" panose="02040503050406030204" pitchFamily="18" charset="0"/>
                                          </a:rPr>
                                          <m:t>𝑽</m:t>
                                        </m:r>
                                      </m:e>
                                      <m:sub>
                                        <m:r>
                                          <a:rPr lang="en-US" sz="1400" b="0" i="1" smtClean="0">
                                            <a:latin typeface="Cambria Math" panose="02040503050406030204" pitchFamily="18" charset="0"/>
                                          </a:rPr>
                                          <m:t>𝑒</m:t>
                                        </m:r>
                                      </m:sub>
                                    </m:sSub>
                                  </m:num>
                                  <m:den>
                                    <m:r>
                                      <a:rPr lang="en-US" sz="1400">
                                        <a:effectLst/>
                                        <a:latin typeface="Cambria Math" panose="02040503050406030204" pitchFamily="18" charset="0"/>
                                      </a:rPr>
                                      <m:t>𝑑𝑧</m:t>
                                    </m:r>
                                  </m:den>
                                </m:f>
                                <m:r>
                                  <a:rPr lang="en-US" sz="1400">
                                    <a:effectLst/>
                                    <a:latin typeface="Cambria Math" panose="02040503050406030204" pitchFamily="18" charset="0"/>
                                  </a:rPr>
                                  <m:t>=</m:t>
                                </m:r>
                                <m:r>
                                  <a:rPr lang="en-US" sz="1400" b="0" i="0" smtClean="0">
                                    <a:effectLst/>
                                    <a:latin typeface="Cambria Math" panose="02040503050406030204" pitchFamily="18" charset="0"/>
                                  </a:rPr>
                                  <m:t>−</m:t>
                                </m:r>
                                <m:r>
                                  <m:rPr>
                                    <m:sty m:val="p"/>
                                  </m:rPr>
                                  <a:rPr lang="en-US" sz="1400" b="0" i="0" smtClean="0">
                                    <a:effectLst/>
                                    <a:latin typeface="Cambria Math" panose="02040503050406030204" pitchFamily="18" charset="0"/>
                                  </a:rPr>
                                  <m:t>R</m:t>
                                </m:r>
                                <m:sSub>
                                  <m:sSubPr>
                                    <m:ctrlPr>
                                      <a:rPr lang="en-US" sz="1400" i="1" smtClean="0">
                                        <a:latin typeface="Cambria Math" panose="02040503050406030204" pitchFamily="18" charset="0"/>
                                      </a:rPr>
                                    </m:ctrlPr>
                                  </m:sSubPr>
                                  <m:e>
                                    <m:r>
                                      <a:rPr lang="en-US" sz="1400" b="1" i="1">
                                        <a:latin typeface="Cambria Math" panose="02040503050406030204" pitchFamily="18" charset="0"/>
                                      </a:rPr>
                                      <m:t>𝑰</m:t>
                                    </m:r>
                                  </m:e>
                                  <m:sub>
                                    <m:r>
                                      <a:rPr lang="en-US" sz="1400" b="0" i="1" smtClean="0">
                                        <a:latin typeface="Cambria Math" panose="02040503050406030204" pitchFamily="18" charset="0"/>
                                      </a:rPr>
                                      <m:t>𝑒</m:t>
                                    </m:r>
                                  </m:sub>
                                </m:sSub>
                                <m:r>
                                  <a:rPr lang="en-US" sz="1400">
                                    <a:effectLst/>
                                    <a:latin typeface="Cambria Math" panose="02040503050406030204" pitchFamily="18" charset="0"/>
                                  </a:rPr>
                                  <m:t>−</m:t>
                                </m:r>
                                <m:r>
                                  <a:rPr lang="en-US" sz="1400">
                                    <a:effectLst/>
                                    <a:latin typeface="Cambria Math" panose="02040503050406030204" pitchFamily="18" charset="0"/>
                                  </a:rPr>
                                  <m:t>𝐿</m:t>
                                </m:r>
                                <m:f>
                                  <m:fPr>
                                    <m:ctrlPr>
                                      <a:rPr lang="en-US" sz="1400" i="1">
                                        <a:effectLst/>
                                        <a:latin typeface="Cambria Math" panose="02040503050406030204" pitchFamily="18" charset="0"/>
                                      </a:rPr>
                                    </m:ctrlPr>
                                  </m:fPr>
                                  <m:num>
                                    <m:r>
                                      <a:rPr lang="en-US" sz="1400">
                                        <a:effectLst/>
                                        <a:latin typeface="Cambria Math" panose="02040503050406030204" pitchFamily="18" charset="0"/>
                                      </a:rPr>
                                      <m:t>𝑑</m:t>
                                    </m:r>
                                    <m:sSub>
                                      <m:sSubPr>
                                        <m:ctrlPr>
                                          <a:rPr lang="en-US" sz="1400" i="1" smtClean="0">
                                            <a:latin typeface="Cambria Math" panose="02040503050406030204" pitchFamily="18" charset="0"/>
                                          </a:rPr>
                                        </m:ctrlPr>
                                      </m:sSubPr>
                                      <m:e>
                                        <m:r>
                                          <a:rPr lang="en-US" sz="1400" b="1" i="1">
                                            <a:latin typeface="Cambria Math" panose="02040503050406030204" pitchFamily="18" charset="0"/>
                                          </a:rPr>
                                          <m:t>𝑰</m:t>
                                        </m:r>
                                      </m:e>
                                      <m:sub>
                                        <m:r>
                                          <a:rPr lang="en-US" sz="1400" b="0" i="1" smtClean="0">
                                            <a:latin typeface="Cambria Math" panose="02040503050406030204" pitchFamily="18" charset="0"/>
                                          </a:rPr>
                                          <m:t>𝑒</m:t>
                                        </m:r>
                                      </m:sub>
                                    </m:sSub>
                                  </m:num>
                                  <m:den>
                                    <m:r>
                                      <a:rPr lang="en-US" sz="1400">
                                        <a:effectLst/>
                                        <a:latin typeface="Cambria Math" panose="02040503050406030204" pitchFamily="18" charset="0"/>
                                      </a:rPr>
                                      <m:t>𝑑𝑡</m:t>
                                    </m:r>
                                  </m:den>
                                </m:f>
                              </m:oMath>
                            </m:oMathPara>
                          </a14:m>
                          <a:endParaRPr lang="en-US" sz="1400" dirty="0" smtClean="0">
                            <a:effectLst/>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lang="en-US" sz="1400" dirty="0">
                            <a:effectLst/>
                          </a:endParaRPr>
                        </a:p>
                      </a:txBody>
                      <a:tcPr marL="51435" marR="51435"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400" i="1" smtClean="0">
                                        <a:effectLst/>
                                        <a:latin typeface="Cambria Math" panose="02040503050406030204" pitchFamily="18" charset="0"/>
                                      </a:rPr>
                                    </m:ctrlPr>
                                  </m:fPr>
                                  <m:num>
                                    <m:r>
                                      <a:rPr lang="en-US" sz="1400">
                                        <a:effectLst/>
                                        <a:latin typeface="Cambria Math" panose="02040503050406030204" pitchFamily="18" charset="0"/>
                                      </a:rPr>
                                      <m:t>𝑑</m:t>
                                    </m:r>
                                    <m:sSub>
                                      <m:sSubPr>
                                        <m:ctrlPr>
                                          <a:rPr lang="en-US" sz="1400" i="1" smtClean="0">
                                            <a:latin typeface="Cambria Math" panose="02040503050406030204" pitchFamily="18" charset="0"/>
                                          </a:rPr>
                                        </m:ctrlPr>
                                      </m:sSubPr>
                                      <m:e>
                                        <m:r>
                                          <a:rPr lang="en-US" sz="1400" b="1" i="1">
                                            <a:latin typeface="Cambria Math" panose="02040503050406030204" pitchFamily="18" charset="0"/>
                                          </a:rPr>
                                          <m:t>𝑰</m:t>
                                        </m:r>
                                      </m:e>
                                      <m:sub>
                                        <m:r>
                                          <a:rPr lang="en-US" sz="1400" i="1">
                                            <a:latin typeface="Cambria Math" panose="02040503050406030204" pitchFamily="18" charset="0"/>
                                          </a:rPr>
                                          <m:t>𝑚</m:t>
                                        </m:r>
                                      </m:sub>
                                    </m:sSub>
                                  </m:num>
                                  <m:den>
                                    <m:r>
                                      <a:rPr lang="en-US" sz="1400">
                                        <a:effectLst/>
                                        <a:latin typeface="Cambria Math" panose="02040503050406030204" pitchFamily="18" charset="0"/>
                                      </a:rPr>
                                      <m:t>𝑑𝑧</m:t>
                                    </m:r>
                                  </m:den>
                                </m:f>
                                <m:r>
                                  <a:rPr lang="en-US" sz="1400">
                                    <a:effectLst/>
                                    <a:latin typeface="Cambria Math" panose="02040503050406030204" pitchFamily="18" charset="0"/>
                                  </a:rPr>
                                  <m:t>=−</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𝐿</m:t>
                                    </m:r>
                                  </m:e>
                                  <m:sub>
                                    <m:r>
                                      <a:rPr lang="en-US" sz="1400" i="1">
                                        <a:latin typeface="Cambria Math" panose="02040503050406030204" pitchFamily="18" charset="0"/>
                                      </a:rPr>
                                      <m:t>𝑚</m:t>
                                    </m:r>
                                  </m:sub>
                                </m:sSub>
                                <m:f>
                                  <m:fPr>
                                    <m:ctrlPr>
                                      <a:rPr lang="en-US" sz="1400" i="1">
                                        <a:effectLst/>
                                        <a:latin typeface="Cambria Math" panose="02040503050406030204" pitchFamily="18" charset="0"/>
                                      </a:rPr>
                                    </m:ctrlPr>
                                  </m:fPr>
                                  <m:num>
                                    <m:r>
                                      <a:rPr lang="en-US" sz="1400">
                                        <a:effectLst/>
                                        <a:latin typeface="Cambria Math" panose="02040503050406030204" pitchFamily="18" charset="0"/>
                                      </a:rPr>
                                      <m:t>𝑑</m:t>
                                    </m:r>
                                    <m:sSub>
                                      <m:sSubPr>
                                        <m:ctrlPr>
                                          <a:rPr lang="en-US" sz="1400" i="1" smtClean="0">
                                            <a:latin typeface="Cambria Math" panose="02040503050406030204" pitchFamily="18" charset="0"/>
                                          </a:rPr>
                                        </m:ctrlPr>
                                      </m:sSubPr>
                                      <m:e>
                                        <m:r>
                                          <a:rPr lang="en-US" sz="1400" b="1" i="1" smtClean="0">
                                            <a:latin typeface="Cambria Math" panose="02040503050406030204" pitchFamily="18" charset="0"/>
                                          </a:rPr>
                                          <m:t>𝑽</m:t>
                                        </m:r>
                                      </m:e>
                                      <m:sub>
                                        <m:r>
                                          <a:rPr lang="en-US" sz="1400" i="1">
                                            <a:latin typeface="Cambria Math" panose="02040503050406030204" pitchFamily="18" charset="0"/>
                                          </a:rPr>
                                          <m:t>𝑚</m:t>
                                        </m:r>
                                      </m:sub>
                                    </m:sSub>
                                  </m:num>
                                  <m:den>
                                    <m:r>
                                      <a:rPr lang="en-US" sz="1400">
                                        <a:effectLst/>
                                        <a:latin typeface="Cambria Math" panose="02040503050406030204" pitchFamily="18" charset="0"/>
                                      </a:rPr>
                                      <m:t>𝑑𝑡</m:t>
                                    </m:r>
                                  </m:den>
                                </m:f>
                              </m:oMath>
                            </m:oMathPara>
                          </a14:m>
                          <a:endParaRPr lang="en-US" sz="1400" dirty="0">
                            <a:effectLst/>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400" i="1" smtClean="0">
                                        <a:effectLst/>
                                        <a:latin typeface="Cambria Math" panose="02040503050406030204" pitchFamily="18" charset="0"/>
                                      </a:rPr>
                                    </m:ctrlPr>
                                  </m:fPr>
                                  <m:num>
                                    <m:r>
                                      <a:rPr lang="en-US" sz="1400">
                                        <a:effectLst/>
                                        <a:latin typeface="Cambria Math" panose="02040503050406030204" pitchFamily="18" charset="0"/>
                                      </a:rPr>
                                      <m:t>𝑑</m:t>
                                    </m:r>
                                    <m:sSub>
                                      <m:sSubPr>
                                        <m:ctrlPr>
                                          <a:rPr lang="en-US" sz="1400" i="1" smtClean="0">
                                            <a:latin typeface="Cambria Math" panose="02040503050406030204" pitchFamily="18" charset="0"/>
                                          </a:rPr>
                                        </m:ctrlPr>
                                      </m:sSubPr>
                                      <m:e>
                                        <m:r>
                                          <a:rPr lang="en-US" sz="1400" b="1" i="1" smtClean="0">
                                            <a:latin typeface="Cambria Math" panose="02040503050406030204" pitchFamily="18" charset="0"/>
                                          </a:rPr>
                                          <m:t>𝑽</m:t>
                                        </m:r>
                                      </m:e>
                                      <m:sub>
                                        <m:r>
                                          <a:rPr lang="en-US" sz="1400" i="1">
                                            <a:latin typeface="Cambria Math" panose="02040503050406030204" pitchFamily="18" charset="0"/>
                                          </a:rPr>
                                          <m:t>𝑚</m:t>
                                        </m:r>
                                      </m:sub>
                                    </m:sSub>
                                  </m:num>
                                  <m:den>
                                    <m:r>
                                      <a:rPr lang="en-US" sz="1400">
                                        <a:effectLst/>
                                        <a:latin typeface="Cambria Math" panose="02040503050406030204" pitchFamily="18" charset="0"/>
                                      </a:rPr>
                                      <m:t>𝑑𝑧</m:t>
                                    </m:r>
                                  </m:den>
                                </m:f>
                                <m:r>
                                  <a:rPr lang="en-US" sz="1400">
                                    <a:effectLst/>
                                    <a:latin typeface="Cambria Math" panose="02040503050406030204" pitchFamily="18" charset="0"/>
                                  </a:rPr>
                                  <m:t>=</m:t>
                                </m:r>
                                <m:r>
                                  <a:rPr lang="en-US" sz="1400" b="0" i="0" smtClean="0">
                                    <a:effectLst/>
                                    <a:latin typeface="Cambria Math" panose="02040503050406030204" pitchFamily="18" charset="0"/>
                                  </a:rPr>
                                  <m:t>−</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𝐺</m:t>
                                    </m:r>
                                  </m:e>
                                  <m:sub>
                                    <m:r>
                                      <a:rPr lang="en-US" sz="1400" i="1">
                                        <a:latin typeface="Cambria Math" panose="02040503050406030204" pitchFamily="18" charset="0"/>
                                      </a:rPr>
                                      <m:t>𝑚</m:t>
                                    </m:r>
                                  </m:sub>
                                </m:sSub>
                                <m:sSub>
                                  <m:sSubPr>
                                    <m:ctrlPr>
                                      <a:rPr lang="en-US" sz="1400" i="1" smtClean="0">
                                        <a:latin typeface="Cambria Math" panose="02040503050406030204" pitchFamily="18" charset="0"/>
                                      </a:rPr>
                                    </m:ctrlPr>
                                  </m:sSubPr>
                                  <m:e>
                                    <m:r>
                                      <a:rPr lang="en-US" sz="1400" b="1" i="1">
                                        <a:latin typeface="Cambria Math" panose="02040503050406030204" pitchFamily="18" charset="0"/>
                                      </a:rPr>
                                      <m:t>𝑰</m:t>
                                    </m:r>
                                  </m:e>
                                  <m:sub>
                                    <m:r>
                                      <a:rPr lang="en-US" sz="1400" i="1">
                                        <a:latin typeface="Cambria Math" panose="02040503050406030204" pitchFamily="18" charset="0"/>
                                      </a:rPr>
                                      <m:t>𝑚</m:t>
                                    </m:r>
                                  </m:sub>
                                </m:sSub>
                                <m:r>
                                  <a:rPr lang="en-US" sz="1400">
                                    <a:effectLst/>
                                    <a:latin typeface="Cambria Math" panose="02040503050406030204" pitchFamily="18" charset="0"/>
                                  </a:rPr>
                                  <m:t>−</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𝐶</m:t>
                                    </m:r>
                                  </m:e>
                                  <m:sub>
                                    <m:r>
                                      <a:rPr lang="en-US" sz="1400" i="1">
                                        <a:latin typeface="Cambria Math" panose="02040503050406030204" pitchFamily="18" charset="0"/>
                                      </a:rPr>
                                      <m:t>𝑚</m:t>
                                    </m:r>
                                  </m:sub>
                                </m:sSub>
                                <m:f>
                                  <m:fPr>
                                    <m:ctrlPr>
                                      <a:rPr lang="en-US" sz="1400" i="1">
                                        <a:effectLst/>
                                        <a:latin typeface="Cambria Math" panose="02040503050406030204" pitchFamily="18" charset="0"/>
                                      </a:rPr>
                                    </m:ctrlPr>
                                  </m:fPr>
                                  <m:num>
                                    <m:r>
                                      <a:rPr lang="en-US" sz="1400">
                                        <a:effectLst/>
                                        <a:latin typeface="Cambria Math" panose="02040503050406030204" pitchFamily="18" charset="0"/>
                                      </a:rPr>
                                      <m:t>𝑑</m:t>
                                    </m:r>
                                    <m:sSub>
                                      <m:sSubPr>
                                        <m:ctrlPr>
                                          <a:rPr lang="en-US" sz="1400" i="1" smtClean="0">
                                            <a:latin typeface="Cambria Math" panose="02040503050406030204" pitchFamily="18" charset="0"/>
                                          </a:rPr>
                                        </m:ctrlPr>
                                      </m:sSubPr>
                                      <m:e>
                                        <m:r>
                                          <a:rPr lang="en-US" sz="1400" b="1" i="1">
                                            <a:latin typeface="Cambria Math" panose="02040503050406030204" pitchFamily="18" charset="0"/>
                                          </a:rPr>
                                          <m:t>𝑰</m:t>
                                        </m:r>
                                      </m:e>
                                      <m:sub>
                                        <m:r>
                                          <a:rPr lang="en-US" sz="1400" i="1">
                                            <a:latin typeface="Cambria Math" panose="02040503050406030204" pitchFamily="18" charset="0"/>
                                          </a:rPr>
                                          <m:t>𝑚</m:t>
                                        </m:r>
                                      </m:sub>
                                    </m:sSub>
                                  </m:num>
                                  <m:den>
                                    <m:r>
                                      <a:rPr lang="en-US" sz="1400">
                                        <a:effectLst/>
                                        <a:latin typeface="Cambria Math" panose="02040503050406030204" pitchFamily="18" charset="0"/>
                                      </a:rPr>
                                      <m:t>𝑑𝑡</m:t>
                                    </m:r>
                                  </m:den>
                                </m:f>
                              </m:oMath>
                            </m:oMathPara>
                          </a14:m>
                          <a:endParaRPr lang="en-US" sz="1400" dirty="0">
                            <a:effectLst/>
                          </a:endParaRPr>
                        </a:p>
                      </a:txBody>
                      <a:tcPr marL="51435" marR="51435" marT="0" marB="0"/>
                    </a:tc>
                    <a:extLst>
                      <a:ext uri="{0D108BD9-81ED-4DB2-BD59-A6C34878D82A}">
                        <a16:rowId xmlns:a16="http://schemas.microsoft.com/office/drawing/2014/main" val="129884245"/>
                      </a:ext>
                    </a:extLst>
                  </a:tr>
                  <a:tr h="1103567">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400" i="1" smtClean="0">
                                        <a:effectLst/>
                                        <a:latin typeface="Cambria Math" panose="02040503050406030204" pitchFamily="18" charset="0"/>
                                      </a:rPr>
                                    </m:ctrlPr>
                                  </m:fPr>
                                  <m:num>
                                    <m:sSup>
                                      <m:sSupPr>
                                        <m:ctrlPr>
                                          <a:rPr lang="en-US" sz="1400" i="1">
                                            <a:effectLst/>
                                            <a:latin typeface="Cambria Math" panose="02040503050406030204" pitchFamily="18" charset="0"/>
                                          </a:rPr>
                                        </m:ctrlPr>
                                      </m:sSupPr>
                                      <m:e>
                                        <m:r>
                                          <a:rPr lang="en-US" sz="1400">
                                            <a:effectLst/>
                                            <a:latin typeface="Cambria Math" panose="02040503050406030204" pitchFamily="18" charset="0"/>
                                          </a:rPr>
                                          <m:t>𝑑</m:t>
                                        </m:r>
                                      </m:e>
                                      <m:sup>
                                        <m:r>
                                          <a:rPr lang="en-US" sz="1400">
                                            <a:effectLst/>
                                            <a:latin typeface="Cambria Math" panose="02040503050406030204" pitchFamily="18" charset="0"/>
                                          </a:rPr>
                                          <m:t>2</m:t>
                                        </m:r>
                                      </m:sup>
                                    </m:sSup>
                                    <m:sSub>
                                      <m:sSubPr>
                                        <m:ctrlPr>
                                          <a:rPr lang="en-US" sz="1400" i="1" smtClean="0">
                                            <a:latin typeface="Cambria Math" panose="02040503050406030204" pitchFamily="18" charset="0"/>
                                          </a:rPr>
                                        </m:ctrlPr>
                                      </m:sSubPr>
                                      <m:e>
                                        <m:r>
                                          <a:rPr lang="en-US" sz="1400" b="1" i="1">
                                            <a:latin typeface="Cambria Math" panose="02040503050406030204" pitchFamily="18" charset="0"/>
                                          </a:rPr>
                                          <m:t>𝑰</m:t>
                                        </m:r>
                                      </m:e>
                                      <m:sub>
                                        <m:r>
                                          <a:rPr lang="en-US" sz="1400" b="0" i="1" smtClean="0">
                                            <a:latin typeface="Cambria Math" panose="02040503050406030204" pitchFamily="18" charset="0"/>
                                          </a:rPr>
                                          <m:t>𝑒</m:t>
                                        </m:r>
                                      </m:sub>
                                    </m:sSub>
                                  </m:num>
                                  <m:den>
                                    <m:r>
                                      <a:rPr lang="en-US" sz="1400">
                                        <a:effectLst/>
                                        <a:latin typeface="Cambria Math" panose="02040503050406030204" pitchFamily="18" charset="0"/>
                                      </a:rPr>
                                      <m:t>𝑑</m:t>
                                    </m:r>
                                    <m:sSup>
                                      <m:sSupPr>
                                        <m:ctrlPr>
                                          <a:rPr lang="en-US" sz="1400" i="1">
                                            <a:effectLst/>
                                            <a:latin typeface="Cambria Math" panose="02040503050406030204" pitchFamily="18" charset="0"/>
                                          </a:rPr>
                                        </m:ctrlPr>
                                      </m:sSupPr>
                                      <m:e>
                                        <m:r>
                                          <a:rPr lang="en-US" sz="1400">
                                            <a:effectLst/>
                                            <a:latin typeface="Cambria Math" panose="02040503050406030204" pitchFamily="18" charset="0"/>
                                          </a:rPr>
                                          <m:t>𝑧</m:t>
                                        </m:r>
                                      </m:e>
                                      <m:sup>
                                        <m:r>
                                          <a:rPr lang="en-US" sz="1400">
                                            <a:effectLst/>
                                            <a:latin typeface="Cambria Math" panose="02040503050406030204" pitchFamily="18" charset="0"/>
                                          </a:rPr>
                                          <m:t>2</m:t>
                                        </m:r>
                                      </m:sup>
                                    </m:sSup>
                                  </m:den>
                                </m:f>
                                <m:r>
                                  <a:rPr lang="en-US" sz="1400">
                                    <a:effectLst/>
                                    <a:latin typeface="Cambria Math" panose="02040503050406030204" pitchFamily="18" charset="0"/>
                                  </a:rPr>
                                  <m:t>=</m:t>
                                </m:r>
                                <m:sSup>
                                  <m:sSupPr>
                                    <m:ctrlPr>
                                      <a:rPr lang="en-US" sz="1400" i="1">
                                        <a:effectLst/>
                                        <a:latin typeface="Cambria Math" panose="02040503050406030204" pitchFamily="18" charset="0"/>
                                      </a:rPr>
                                    </m:ctrlPr>
                                  </m:sSupPr>
                                  <m:e>
                                    <m:r>
                                      <a:rPr lang="en-US" sz="1400">
                                        <a:effectLst/>
                                        <a:latin typeface="Cambria Math" panose="02040503050406030204" pitchFamily="18" charset="0"/>
                                      </a:rPr>
                                      <m:t>𝛾</m:t>
                                    </m:r>
                                  </m:e>
                                  <m:sup>
                                    <m:r>
                                      <a:rPr lang="en-US" sz="1400">
                                        <a:effectLst/>
                                        <a:latin typeface="Cambria Math" panose="02040503050406030204" pitchFamily="18" charset="0"/>
                                      </a:rPr>
                                      <m:t>2</m:t>
                                    </m:r>
                                  </m:sup>
                                </m:sSup>
                                <m:f>
                                  <m:fPr>
                                    <m:ctrlPr>
                                      <a:rPr lang="en-US" sz="1400" i="1">
                                        <a:effectLst/>
                                        <a:latin typeface="Cambria Math" panose="02040503050406030204" pitchFamily="18" charset="0"/>
                                      </a:rPr>
                                    </m:ctrlPr>
                                  </m:fPr>
                                  <m:num>
                                    <m:sSup>
                                      <m:sSupPr>
                                        <m:ctrlPr>
                                          <a:rPr lang="en-US" sz="1400" i="1">
                                            <a:effectLst/>
                                            <a:latin typeface="Cambria Math" panose="02040503050406030204" pitchFamily="18" charset="0"/>
                                          </a:rPr>
                                        </m:ctrlPr>
                                      </m:sSupPr>
                                      <m:e>
                                        <m:r>
                                          <a:rPr lang="en-US" sz="1400">
                                            <a:effectLst/>
                                            <a:latin typeface="Cambria Math" panose="02040503050406030204" pitchFamily="18" charset="0"/>
                                          </a:rPr>
                                          <m:t>𝑑</m:t>
                                        </m:r>
                                      </m:e>
                                      <m:sup>
                                        <m:r>
                                          <a:rPr lang="en-US" sz="1400">
                                            <a:effectLst/>
                                            <a:latin typeface="Cambria Math" panose="02040503050406030204" pitchFamily="18" charset="0"/>
                                          </a:rPr>
                                          <m:t>2</m:t>
                                        </m:r>
                                      </m:sup>
                                    </m:sSup>
                                    <m:sSub>
                                      <m:sSubPr>
                                        <m:ctrlPr>
                                          <a:rPr lang="en-US" sz="1400" i="1" smtClean="0">
                                            <a:latin typeface="Cambria Math" panose="02040503050406030204" pitchFamily="18" charset="0"/>
                                          </a:rPr>
                                        </m:ctrlPr>
                                      </m:sSubPr>
                                      <m:e>
                                        <m:r>
                                          <a:rPr lang="en-US" sz="1400" b="1" i="1">
                                            <a:latin typeface="Cambria Math" panose="02040503050406030204" pitchFamily="18" charset="0"/>
                                          </a:rPr>
                                          <m:t>𝑰</m:t>
                                        </m:r>
                                      </m:e>
                                      <m:sub>
                                        <m:r>
                                          <a:rPr lang="en-US" sz="1400" b="0" i="1" smtClean="0">
                                            <a:latin typeface="Cambria Math" panose="02040503050406030204" pitchFamily="18" charset="0"/>
                                          </a:rPr>
                                          <m:t>𝑒</m:t>
                                        </m:r>
                                      </m:sub>
                                    </m:sSub>
                                  </m:num>
                                  <m:den>
                                    <m:r>
                                      <a:rPr lang="en-US" sz="1400">
                                        <a:effectLst/>
                                        <a:latin typeface="Cambria Math" panose="02040503050406030204" pitchFamily="18" charset="0"/>
                                      </a:rPr>
                                      <m:t>𝑑</m:t>
                                    </m:r>
                                    <m:sSup>
                                      <m:sSupPr>
                                        <m:ctrlPr>
                                          <a:rPr lang="en-US" sz="1400" i="1">
                                            <a:effectLst/>
                                            <a:latin typeface="Cambria Math" panose="02040503050406030204" pitchFamily="18" charset="0"/>
                                          </a:rPr>
                                        </m:ctrlPr>
                                      </m:sSupPr>
                                      <m:e>
                                        <m:r>
                                          <a:rPr lang="en-US" sz="1400">
                                            <a:effectLst/>
                                            <a:latin typeface="Cambria Math" panose="02040503050406030204" pitchFamily="18" charset="0"/>
                                          </a:rPr>
                                          <m:t>𝑡</m:t>
                                        </m:r>
                                      </m:e>
                                      <m:sup>
                                        <m:r>
                                          <a:rPr lang="en-US" sz="1400">
                                            <a:effectLst/>
                                            <a:latin typeface="Cambria Math" panose="02040503050406030204" pitchFamily="18" charset="0"/>
                                          </a:rPr>
                                          <m:t>2</m:t>
                                        </m:r>
                                      </m:sup>
                                    </m:sSup>
                                  </m:den>
                                </m:f>
                              </m:oMath>
                            </m:oMathPara>
                          </a14:m>
                          <a:endParaRPr lang="en-US" sz="1400" dirty="0" smtClean="0">
                            <a:effectLst/>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400" i="1" smtClean="0">
                                        <a:effectLst/>
                                        <a:latin typeface="Cambria Math" panose="02040503050406030204" pitchFamily="18" charset="0"/>
                                      </a:rPr>
                                    </m:ctrlPr>
                                  </m:fPr>
                                  <m:num>
                                    <m:sSup>
                                      <m:sSupPr>
                                        <m:ctrlPr>
                                          <a:rPr lang="en-US" sz="1400" i="1">
                                            <a:effectLst/>
                                            <a:latin typeface="Cambria Math" panose="02040503050406030204" pitchFamily="18" charset="0"/>
                                          </a:rPr>
                                        </m:ctrlPr>
                                      </m:sSupPr>
                                      <m:e>
                                        <m:r>
                                          <a:rPr lang="en-US" sz="1400">
                                            <a:effectLst/>
                                            <a:latin typeface="Cambria Math" panose="02040503050406030204" pitchFamily="18" charset="0"/>
                                          </a:rPr>
                                          <m:t>𝑑</m:t>
                                        </m:r>
                                      </m:e>
                                      <m:sup>
                                        <m:r>
                                          <a:rPr lang="en-US" sz="1400">
                                            <a:effectLst/>
                                            <a:latin typeface="Cambria Math" panose="02040503050406030204" pitchFamily="18" charset="0"/>
                                          </a:rPr>
                                          <m:t>2</m:t>
                                        </m:r>
                                      </m:sup>
                                    </m:sSup>
                                    <m:sSub>
                                      <m:sSubPr>
                                        <m:ctrlPr>
                                          <a:rPr lang="en-US" sz="1400" i="1" smtClean="0">
                                            <a:latin typeface="Cambria Math" panose="02040503050406030204" pitchFamily="18" charset="0"/>
                                          </a:rPr>
                                        </m:ctrlPr>
                                      </m:sSubPr>
                                      <m:e>
                                        <m:r>
                                          <a:rPr lang="en-US" sz="1400" b="1" i="1" smtClean="0">
                                            <a:latin typeface="Cambria Math" panose="02040503050406030204" pitchFamily="18" charset="0"/>
                                          </a:rPr>
                                          <m:t>𝑽</m:t>
                                        </m:r>
                                      </m:e>
                                      <m:sub>
                                        <m:r>
                                          <a:rPr lang="en-US" sz="1400" b="0" i="1" smtClean="0">
                                            <a:latin typeface="Cambria Math" panose="02040503050406030204" pitchFamily="18" charset="0"/>
                                          </a:rPr>
                                          <m:t>𝑒</m:t>
                                        </m:r>
                                      </m:sub>
                                    </m:sSub>
                                  </m:num>
                                  <m:den>
                                    <m:r>
                                      <a:rPr lang="en-US" sz="1400">
                                        <a:effectLst/>
                                        <a:latin typeface="Cambria Math" panose="02040503050406030204" pitchFamily="18" charset="0"/>
                                      </a:rPr>
                                      <m:t>𝑑</m:t>
                                    </m:r>
                                    <m:sSup>
                                      <m:sSupPr>
                                        <m:ctrlPr>
                                          <a:rPr lang="en-US" sz="1400" i="1">
                                            <a:effectLst/>
                                            <a:latin typeface="Cambria Math" panose="02040503050406030204" pitchFamily="18" charset="0"/>
                                          </a:rPr>
                                        </m:ctrlPr>
                                      </m:sSupPr>
                                      <m:e>
                                        <m:r>
                                          <a:rPr lang="en-US" sz="1400">
                                            <a:effectLst/>
                                            <a:latin typeface="Cambria Math" panose="02040503050406030204" pitchFamily="18" charset="0"/>
                                          </a:rPr>
                                          <m:t>𝑧</m:t>
                                        </m:r>
                                      </m:e>
                                      <m:sup>
                                        <m:r>
                                          <a:rPr lang="en-US" sz="1400">
                                            <a:effectLst/>
                                            <a:latin typeface="Cambria Math" panose="02040503050406030204" pitchFamily="18" charset="0"/>
                                          </a:rPr>
                                          <m:t>2</m:t>
                                        </m:r>
                                      </m:sup>
                                    </m:sSup>
                                  </m:den>
                                </m:f>
                                <m:r>
                                  <a:rPr lang="en-US" sz="1400">
                                    <a:effectLst/>
                                    <a:latin typeface="Cambria Math" panose="02040503050406030204" pitchFamily="18" charset="0"/>
                                  </a:rPr>
                                  <m:t>=</m:t>
                                </m:r>
                                <m:sSup>
                                  <m:sSupPr>
                                    <m:ctrlPr>
                                      <a:rPr lang="en-US" sz="1400" i="1">
                                        <a:effectLst/>
                                        <a:latin typeface="Cambria Math" panose="02040503050406030204" pitchFamily="18" charset="0"/>
                                      </a:rPr>
                                    </m:ctrlPr>
                                  </m:sSupPr>
                                  <m:e>
                                    <m:r>
                                      <a:rPr lang="en-US" sz="1400">
                                        <a:effectLst/>
                                        <a:latin typeface="Cambria Math" panose="02040503050406030204" pitchFamily="18" charset="0"/>
                                      </a:rPr>
                                      <m:t>𝛾</m:t>
                                    </m:r>
                                  </m:e>
                                  <m:sup>
                                    <m:r>
                                      <a:rPr lang="en-US" sz="1400">
                                        <a:effectLst/>
                                        <a:latin typeface="Cambria Math" panose="02040503050406030204" pitchFamily="18" charset="0"/>
                                      </a:rPr>
                                      <m:t>2</m:t>
                                    </m:r>
                                  </m:sup>
                                </m:sSup>
                                <m:f>
                                  <m:fPr>
                                    <m:ctrlPr>
                                      <a:rPr lang="en-US" sz="1400" i="1">
                                        <a:effectLst/>
                                        <a:latin typeface="Cambria Math" panose="02040503050406030204" pitchFamily="18" charset="0"/>
                                      </a:rPr>
                                    </m:ctrlPr>
                                  </m:fPr>
                                  <m:num>
                                    <m:sSup>
                                      <m:sSupPr>
                                        <m:ctrlPr>
                                          <a:rPr lang="en-US" sz="1400" i="1">
                                            <a:effectLst/>
                                            <a:latin typeface="Cambria Math" panose="02040503050406030204" pitchFamily="18" charset="0"/>
                                          </a:rPr>
                                        </m:ctrlPr>
                                      </m:sSupPr>
                                      <m:e>
                                        <m:r>
                                          <a:rPr lang="en-US" sz="1400">
                                            <a:effectLst/>
                                            <a:latin typeface="Cambria Math" panose="02040503050406030204" pitchFamily="18" charset="0"/>
                                          </a:rPr>
                                          <m:t>𝑑</m:t>
                                        </m:r>
                                      </m:e>
                                      <m:sup>
                                        <m:r>
                                          <a:rPr lang="en-US" sz="1400">
                                            <a:effectLst/>
                                            <a:latin typeface="Cambria Math" panose="02040503050406030204" pitchFamily="18" charset="0"/>
                                          </a:rPr>
                                          <m:t>2</m:t>
                                        </m:r>
                                      </m:sup>
                                    </m:sSup>
                                    <m:sSub>
                                      <m:sSubPr>
                                        <m:ctrlPr>
                                          <a:rPr lang="en-US" sz="1400" i="1" smtClean="0">
                                            <a:latin typeface="Cambria Math" panose="02040503050406030204" pitchFamily="18" charset="0"/>
                                          </a:rPr>
                                        </m:ctrlPr>
                                      </m:sSubPr>
                                      <m:e>
                                        <m:r>
                                          <a:rPr lang="en-US" sz="1400" b="1" i="1" smtClean="0">
                                            <a:latin typeface="Cambria Math" panose="02040503050406030204" pitchFamily="18" charset="0"/>
                                          </a:rPr>
                                          <m:t>𝑽</m:t>
                                        </m:r>
                                      </m:e>
                                      <m:sub>
                                        <m:r>
                                          <a:rPr lang="en-US" sz="1400" b="0" i="1" smtClean="0">
                                            <a:latin typeface="Cambria Math" panose="02040503050406030204" pitchFamily="18" charset="0"/>
                                          </a:rPr>
                                          <m:t>𝑒</m:t>
                                        </m:r>
                                      </m:sub>
                                    </m:sSub>
                                  </m:num>
                                  <m:den>
                                    <m:r>
                                      <a:rPr lang="en-US" sz="1400">
                                        <a:effectLst/>
                                        <a:latin typeface="Cambria Math" panose="02040503050406030204" pitchFamily="18" charset="0"/>
                                      </a:rPr>
                                      <m:t>𝑑</m:t>
                                    </m:r>
                                    <m:sSup>
                                      <m:sSupPr>
                                        <m:ctrlPr>
                                          <a:rPr lang="en-US" sz="1400" i="1">
                                            <a:effectLst/>
                                            <a:latin typeface="Cambria Math" panose="02040503050406030204" pitchFamily="18" charset="0"/>
                                          </a:rPr>
                                        </m:ctrlPr>
                                      </m:sSupPr>
                                      <m:e>
                                        <m:r>
                                          <a:rPr lang="en-US" sz="1400">
                                            <a:effectLst/>
                                            <a:latin typeface="Cambria Math" panose="02040503050406030204" pitchFamily="18" charset="0"/>
                                          </a:rPr>
                                          <m:t>𝑡</m:t>
                                        </m:r>
                                      </m:e>
                                      <m:sup>
                                        <m:r>
                                          <a:rPr lang="en-US" sz="1400">
                                            <a:effectLst/>
                                            <a:latin typeface="Cambria Math" panose="02040503050406030204" pitchFamily="18" charset="0"/>
                                          </a:rPr>
                                          <m:t>2</m:t>
                                        </m:r>
                                      </m:sup>
                                    </m:sSup>
                                  </m:den>
                                </m:f>
                              </m:oMath>
                            </m:oMathPara>
                          </a14:m>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400" i="1" smtClean="0">
                                        <a:effectLst/>
                                        <a:latin typeface="Cambria Math" panose="02040503050406030204" pitchFamily="18" charset="0"/>
                                      </a:rPr>
                                    </m:ctrlPr>
                                  </m:fPr>
                                  <m:num>
                                    <m:sSup>
                                      <m:sSupPr>
                                        <m:ctrlPr>
                                          <a:rPr lang="en-US" sz="1400" i="1">
                                            <a:effectLst/>
                                            <a:latin typeface="Cambria Math" panose="02040503050406030204" pitchFamily="18" charset="0"/>
                                          </a:rPr>
                                        </m:ctrlPr>
                                      </m:sSupPr>
                                      <m:e>
                                        <m:r>
                                          <a:rPr lang="en-US" sz="1400">
                                            <a:effectLst/>
                                            <a:latin typeface="Cambria Math" panose="02040503050406030204" pitchFamily="18" charset="0"/>
                                          </a:rPr>
                                          <m:t>𝑑</m:t>
                                        </m:r>
                                      </m:e>
                                      <m:sup>
                                        <m:r>
                                          <a:rPr lang="en-US" sz="1400">
                                            <a:effectLst/>
                                            <a:latin typeface="Cambria Math" panose="02040503050406030204" pitchFamily="18" charset="0"/>
                                          </a:rPr>
                                          <m:t>2</m:t>
                                        </m:r>
                                      </m:sup>
                                    </m:sSup>
                                    <m:sSub>
                                      <m:sSubPr>
                                        <m:ctrlPr>
                                          <a:rPr lang="en-US" sz="1400" i="1" smtClean="0">
                                            <a:latin typeface="Cambria Math" panose="02040503050406030204" pitchFamily="18" charset="0"/>
                                          </a:rPr>
                                        </m:ctrlPr>
                                      </m:sSubPr>
                                      <m:e>
                                        <m:r>
                                          <a:rPr lang="en-US" sz="1400" b="1" i="1">
                                            <a:latin typeface="Cambria Math" panose="02040503050406030204" pitchFamily="18" charset="0"/>
                                          </a:rPr>
                                          <m:t>𝑰</m:t>
                                        </m:r>
                                      </m:e>
                                      <m:sub>
                                        <m:r>
                                          <a:rPr lang="en-US" sz="1400" i="1">
                                            <a:latin typeface="Cambria Math" panose="02040503050406030204" pitchFamily="18" charset="0"/>
                                          </a:rPr>
                                          <m:t>𝑚</m:t>
                                        </m:r>
                                      </m:sub>
                                    </m:sSub>
                                  </m:num>
                                  <m:den>
                                    <m:r>
                                      <a:rPr lang="en-US" sz="1400">
                                        <a:effectLst/>
                                        <a:latin typeface="Cambria Math" panose="02040503050406030204" pitchFamily="18" charset="0"/>
                                      </a:rPr>
                                      <m:t>𝑑</m:t>
                                    </m:r>
                                    <m:sSup>
                                      <m:sSupPr>
                                        <m:ctrlPr>
                                          <a:rPr lang="en-US" sz="1400" i="1">
                                            <a:effectLst/>
                                            <a:latin typeface="Cambria Math" panose="02040503050406030204" pitchFamily="18" charset="0"/>
                                          </a:rPr>
                                        </m:ctrlPr>
                                      </m:sSupPr>
                                      <m:e>
                                        <m:r>
                                          <a:rPr lang="en-US" sz="1400">
                                            <a:effectLst/>
                                            <a:latin typeface="Cambria Math" panose="02040503050406030204" pitchFamily="18" charset="0"/>
                                          </a:rPr>
                                          <m:t>𝑧</m:t>
                                        </m:r>
                                      </m:e>
                                      <m:sup>
                                        <m:r>
                                          <a:rPr lang="en-US" sz="1400">
                                            <a:effectLst/>
                                            <a:latin typeface="Cambria Math" panose="02040503050406030204" pitchFamily="18" charset="0"/>
                                          </a:rPr>
                                          <m:t>2</m:t>
                                        </m:r>
                                      </m:sup>
                                    </m:sSup>
                                  </m:den>
                                </m:f>
                                <m:r>
                                  <a:rPr lang="en-US" sz="1400">
                                    <a:effectLst/>
                                    <a:latin typeface="Cambria Math" panose="02040503050406030204" pitchFamily="18" charset="0"/>
                                  </a:rPr>
                                  <m:t>=</m:t>
                                </m:r>
                                <m:sSup>
                                  <m:sSupPr>
                                    <m:ctrlPr>
                                      <a:rPr lang="en-US" sz="1400" i="1">
                                        <a:effectLst/>
                                        <a:latin typeface="Cambria Math" panose="02040503050406030204" pitchFamily="18" charset="0"/>
                                      </a:rPr>
                                    </m:ctrlPr>
                                  </m:sSupPr>
                                  <m:e>
                                    <m:r>
                                      <a:rPr lang="en-US" sz="1400">
                                        <a:effectLst/>
                                        <a:latin typeface="Cambria Math" panose="02040503050406030204" pitchFamily="18" charset="0"/>
                                      </a:rPr>
                                      <m:t>𝛾</m:t>
                                    </m:r>
                                  </m:e>
                                  <m:sup>
                                    <m:r>
                                      <a:rPr lang="en-US" sz="1400">
                                        <a:effectLst/>
                                        <a:latin typeface="Cambria Math" panose="02040503050406030204" pitchFamily="18" charset="0"/>
                                      </a:rPr>
                                      <m:t>2</m:t>
                                    </m:r>
                                  </m:sup>
                                </m:sSup>
                                <m:f>
                                  <m:fPr>
                                    <m:ctrlPr>
                                      <a:rPr lang="en-US" sz="1400" i="1">
                                        <a:effectLst/>
                                        <a:latin typeface="Cambria Math" panose="02040503050406030204" pitchFamily="18" charset="0"/>
                                      </a:rPr>
                                    </m:ctrlPr>
                                  </m:fPr>
                                  <m:num>
                                    <m:sSup>
                                      <m:sSupPr>
                                        <m:ctrlPr>
                                          <a:rPr lang="en-US" sz="1400" i="1">
                                            <a:effectLst/>
                                            <a:latin typeface="Cambria Math" panose="02040503050406030204" pitchFamily="18" charset="0"/>
                                          </a:rPr>
                                        </m:ctrlPr>
                                      </m:sSupPr>
                                      <m:e>
                                        <m:r>
                                          <a:rPr lang="en-US" sz="1400">
                                            <a:effectLst/>
                                            <a:latin typeface="Cambria Math" panose="02040503050406030204" pitchFamily="18" charset="0"/>
                                          </a:rPr>
                                          <m:t>𝑑</m:t>
                                        </m:r>
                                      </m:e>
                                      <m:sup>
                                        <m:r>
                                          <a:rPr lang="en-US" sz="1400">
                                            <a:effectLst/>
                                            <a:latin typeface="Cambria Math" panose="02040503050406030204" pitchFamily="18" charset="0"/>
                                          </a:rPr>
                                          <m:t>2</m:t>
                                        </m:r>
                                      </m:sup>
                                    </m:sSup>
                                    <m:sSub>
                                      <m:sSubPr>
                                        <m:ctrlPr>
                                          <a:rPr lang="en-US" sz="1400" i="1" smtClean="0">
                                            <a:latin typeface="Cambria Math" panose="02040503050406030204" pitchFamily="18" charset="0"/>
                                          </a:rPr>
                                        </m:ctrlPr>
                                      </m:sSubPr>
                                      <m:e>
                                        <m:r>
                                          <a:rPr lang="en-US" sz="1400" b="1" i="1">
                                            <a:latin typeface="Cambria Math" panose="02040503050406030204" pitchFamily="18" charset="0"/>
                                          </a:rPr>
                                          <m:t>𝑰</m:t>
                                        </m:r>
                                      </m:e>
                                      <m:sub>
                                        <m:r>
                                          <a:rPr lang="en-US" sz="1400" i="1">
                                            <a:latin typeface="Cambria Math" panose="02040503050406030204" pitchFamily="18" charset="0"/>
                                          </a:rPr>
                                          <m:t>𝑚</m:t>
                                        </m:r>
                                      </m:sub>
                                    </m:sSub>
                                  </m:num>
                                  <m:den>
                                    <m:r>
                                      <a:rPr lang="en-US" sz="1400">
                                        <a:effectLst/>
                                        <a:latin typeface="Cambria Math" panose="02040503050406030204" pitchFamily="18" charset="0"/>
                                      </a:rPr>
                                      <m:t>𝑑</m:t>
                                    </m:r>
                                    <m:sSup>
                                      <m:sSupPr>
                                        <m:ctrlPr>
                                          <a:rPr lang="en-US" sz="1400" i="1">
                                            <a:effectLst/>
                                            <a:latin typeface="Cambria Math" panose="02040503050406030204" pitchFamily="18" charset="0"/>
                                          </a:rPr>
                                        </m:ctrlPr>
                                      </m:sSupPr>
                                      <m:e>
                                        <m:r>
                                          <a:rPr lang="en-US" sz="1400">
                                            <a:effectLst/>
                                            <a:latin typeface="Cambria Math" panose="02040503050406030204" pitchFamily="18" charset="0"/>
                                          </a:rPr>
                                          <m:t>𝑡</m:t>
                                        </m:r>
                                      </m:e>
                                      <m:sup>
                                        <m:r>
                                          <a:rPr lang="en-US" sz="1400">
                                            <a:effectLst/>
                                            <a:latin typeface="Cambria Math" panose="02040503050406030204" pitchFamily="18" charset="0"/>
                                          </a:rPr>
                                          <m:t>2</m:t>
                                        </m:r>
                                      </m:sup>
                                    </m:sSup>
                                  </m:den>
                                </m:f>
                              </m:oMath>
                            </m:oMathPara>
                          </a14:m>
                          <a:endParaRPr lang="en-US" sz="1400" dirty="0">
                            <a:effectLst/>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400" i="1" smtClean="0">
                                        <a:effectLst/>
                                        <a:latin typeface="Cambria Math" panose="02040503050406030204" pitchFamily="18" charset="0"/>
                                      </a:rPr>
                                    </m:ctrlPr>
                                  </m:fPr>
                                  <m:num>
                                    <m:sSup>
                                      <m:sSupPr>
                                        <m:ctrlPr>
                                          <a:rPr lang="en-US" sz="1400" i="1">
                                            <a:effectLst/>
                                            <a:latin typeface="Cambria Math" panose="02040503050406030204" pitchFamily="18" charset="0"/>
                                          </a:rPr>
                                        </m:ctrlPr>
                                      </m:sSupPr>
                                      <m:e>
                                        <m:r>
                                          <a:rPr lang="en-US" sz="1400">
                                            <a:effectLst/>
                                            <a:latin typeface="Cambria Math" panose="02040503050406030204" pitchFamily="18" charset="0"/>
                                          </a:rPr>
                                          <m:t>𝑑</m:t>
                                        </m:r>
                                      </m:e>
                                      <m:sup>
                                        <m:r>
                                          <a:rPr lang="en-US" sz="1400">
                                            <a:effectLst/>
                                            <a:latin typeface="Cambria Math" panose="02040503050406030204" pitchFamily="18" charset="0"/>
                                          </a:rPr>
                                          <m:t>2</m:t>
                                        </m:r>
                                      </m:sup>
                                    </m:sSup>
                                    <m:sSub>
                                      <m:sSubPr>
                                        <m:ctrlPr>
                                          <a:rPr lang="en-US" sz="1400" i="1" smtClean="0">
                                            <a:latin typeface="Cambria Math" panose="02040503050406030204" pitchFamily="18" charset="0"/>
                                          </a:rPr>
                                        </m:ctrlPr>
                                      </m:sSubPr>
                                      <m:e>
                                        <m:r>
                                          <a:rPr lang="en-US" sz="1400" b="1" i="1" smtClean="0">
                                            <a:latin typeface="Cambria Math" panose="02040503050406030204" pitchFamily="18" charset="0"/>
                                          </a:rPr>
                                          <m:t>𝑽</m:t>
                                        </m:r>
                                      </m:e>
                                      <m:sub>
                                        <m:r>
                                          <a:rPr lang="en-US" sz="1400" i="1">
                                            <a:latin typeface="Cambria Math" panose="02040503050406030204" pitchFamily="18" charset="0"/>
                                          </a:rPr>
                                          <m:t>𝑚</m:t>
                                        </m:r>
                                      </m:sub>
                                    </m:sSub>
                                  </m:num>
                                  <m:den>
                                    <m:r>
                                      <a:rPr lang="en-US" sz="1400">
                                        <a:effectLst/>
                                        <a:latin typeface="Cambria Math" panose="02040503050406030204" pitchFamily="18" charset="0"/>
                                      </a:rPr>
                                      <m:t>𝑑</m:t>
                                    </m:r>
                                    <m:sSup>
                                      <m:sSupPr>
                                        <m:ctrlPr>
                                          <a:rPr lang="en-US" sz="1400" i="1">
                                            <a:effectLst/>
                                            <a:latin typeface="Cambria Math" panose="02040503050406030204" pitchFamily="18" charset="0"/>
                                          </a:rPr>
                                        </m:ctrlPr>
                                      </m:sSupPr>
                                      <m:e>
                                        <m:r>
                                          <a:rPr lang="en-US" sz="1400">
                                            <a:effectLst/>
                                            <a:latin typeface="Cambria Math" panose="02040503050406030204" pitchFamily="18" charset="0"/>
                                          </a:rPr>
                                          <m:t>𝑧</m:t>
                                        </m:r>
                                      </m:e>
                                      <m:sup>
                                        <m:r>
                                          <a:rPr lang="en-US" sz="1400">
                                            <a:effectLst/>
                                            <a:latin typeface="Cambria Math" panose="02040503050406030204" pitchFamily="18" charset="0"/>
                                          </a:rPr>
                                          <m:t>2</m:t>
                                        </m:r>
                                      </m:sup>
                                    </m:sSup>
                                  </m:den>
                                </m:f>
                                <m:r>
                                  <a:rPr lang="en-US" sz="1400">
                                    <a:effectLst/>
                                    <a:latin typeface="Cambria Math" panose="02040503050406030204" pitchFamily="18" charset="0"/>
                                  </a:rPr>
                                  <m:t>=</m:t>
                                </m:r>
                                <m:sSup>
                                  <m:sSupPr>
                                    <m:ctrlPr>
                                      <a:rPr lang="en-US" sz="1400" i="1">
                                        <a:effectLst/>
                                        <a:latin typeface="Cambria Math" panose="02040503050406030204" pitchFamily="18" charset="0"/>
                                      </a:rPr>
                                    </m:ctrlPr>
                                  </m:sSupPr>
                                  <m:e>
                                    <m:r>
                                      <a:rPr lang="en-US" sz="1400">
                                        <a:effectLst/>
                                        <a:latin typeface="Cambria Math" panose="02040503050406030204" pitchFamily="18" charset="0"/>
                                      </a:rPr>
                                      <m:t>𝛾</m:t>
                                    </m:r>
                                  </m:e>
                                  <m:sup>
                                    <m:r>
                                      <a:rPr lang="en-US" sz="1400">
                                        <a:effectLst/>
                                        <a:latin typeface="Cambria Math" panose="02040503050406030204" pitchFamily="18" charset="0"/>
                                      </a:rPr>
                                      <m:t>2</m:t>
                                    </m:r>
                                  </m:sup>
                                </m:sSup>
                                <m:f>
                                  <m:fPr>
                                    <m:ctrlPr>
                                      <a:rPr lang="en-US" sz="1400" i="1">
                                        <a:effectLst/>
                                        <a:latin typeface="Cambria Math" panose="02040503050406030204" pitchFamily="18" charset="0"/>
                                      </a:rPr>
                                    </m:ctrlPr>
                                  </m:fPr>
                                  <m:num>
                                    <m:sSup>
                                      <m:sSupPr>
                                        <m:ctrlPr>
                                          <a:rPr lang="en-US" sz="1400" i="1">
                                            <a:effectLst/>
                                            <a:latin typeface="Cambria Math" panose="02040503050406030204" pitchFamily="18" charset="0"/>
                                          </a:rPr>
                                        </m:ctrlPr>
                                      </m:sSupPr>
                                      <m:e>
                                        <m:r>
                                          <a:rPr lang="en-US" sz="1400">
                                            <a:effectLst/>
                                            <a:latin typeface="Cambria Math" panose="02040503050406030204" pitchFamily="18" charset="0"/>
                                          </a:rPr>
                                          <m:t>𝑑</m:t>
                                        </m:r>
                                      </m:e>
                                      <m:sup>
                                        <m:r>
                                          <a:rPr lang="en-US" sz="1400">
                                            <a:effectLst/>
                                            <a:latin typeface="Cambria Math" panose="02040503050406030204" pitchFamily="18" charset="0"/>
                                          </a:rPr>
                                          <m:t>2</m:t>
                                        </m:r>
                                      </m:sup>
                                    </m:sSup>
                                    <m:sSub>
                                      <m:sSubPr>
                                        <m:ctrlPr>
                                          <a:rPr lang="en-US" sz="1400" i="1" smtClean="0">
                                            <a:latin typeface="Cambria Math" panose="02040503050406030204" pitchFamily="18" charset="0"/>
                                          </a:rPr>
                                        </m:ctrlPr>
                                      </m:sSubPr>
                                      <m:e>
                                        <m:r>
                                          <a:rPr lang="en-US" sz="1400" b="1" i="1" smtClean="0">
                                            <a:latin typeface="Cambria Math" panose="02040503050406030204" pitchFamily="18" charset="0"/>
                                          </a:rPr>
                                          <m:t>𝑽</m:t>
                                        </m:r>
                                      </m:e>
                                      <m:sub>
                                        <m:r>
                                          <a:rPr lang="en-US" sz="1400" i="1">
                                            <a:latin typeface="Cambria Math" panose="02040503050406030204" pitchFamily="18" charset="0"/>
                                          </a:rPr>
                                          <m:t>𝑚</m:t>
                                        </m:r>
                                      </m:sub>
                                    </m:sSub>
                                  </m:num>
                                  <m:den>
                                    <m:r>
                                      <a:rPr lang="en-US" sz="1400">
                                        <a:effectLst/>
                                        <a:latin typeface="Cambria Math" panose="02040503050406030204" pitchFamily="18" charset="0"/>
                                      </a:rPr>
                                      <m:t>𝑑</m:t>
                                    </m:r>
                                    <m:sSup>
                                      <m:sSupPr>
                                        <m:ctrlPr>
                                          <a:rPr lang="en-US" sz="1400" i="1">
                                            <a:effectLst/>
                                            <a:latin typeface="Cambria Math" panose="02040503050406030204" pitchFamily="18" charset="0"/>
                                          </a:rPr>
                                        </m:ctrlPr>
                                      </m:sSupPr>
                                      <m:e>
                                        <m:r>
                                          <a:rPr lang="en-US" sz="1400">
                                            <a:effectLst/>
                                            <a:latin typeface="Cambria Math" panose="02040503050406030204" pitchFamily="18" charset="0"/>
                                          </a:rPr>
                                          <m:t>𝑡</m:t>
                                        </m:r>
                                      </m:e>
                                      <m:sup>
                                        <m:r>
                                          <a:rPr lang="en-US" sz="1400">
                                            <a:effectLst/>
                                            <a:latin typeface="Cambria Math" panose="02040503050406030204" pitchFamily="18" charset="0"/>
                                          </a:rPr>
                                          <m:t>2</m:t>
                                        </m:r>
                                      </m:sup>
                                    </m:sSup>
                                  </m:den>
                                </m:f>
                              </m:oMath>
                            </m:oMathPara>
                          </a14:m>
                          <a:endParaRPr lang="en-US" sz="1400" dirty="0" smtClean="0">
                            <a:effectLst/>
                          </a:endParaRPr>
                        </a:p>
                        <a:p>
                          <a:pPr marL="0" marR="0">
                            <a:lnSpc>
                              <a:spcPct val="107000"/>
                            </a:lnSpc>
                            <a:spcBef>
                              <a:spcPts val="0"/>
                            </a:spcBef>
                            <a:spcAft>
                              <a:spcPts val="0"/>
                            </a:spcAft>
                          </a:pPr>
                          <a:endParaRPr lang="en-US" sz="1400" dirty="0">
                            <a:effectLst/>
                          </a:endParaRPr>
                        </a:p>
                      </a:txBody>
                      <a:tcPr marL="51435" marR="51435" marT="0" marB="0"/>
                    </a:tc>
                    <a:extLst>
                      <a:ext uri="{0D108BD9-81ED-4DB2-BD59-A6C34878D82A}">
                        <a16:rowId xmlns:a16="http://schemas.microsoft.com/office/drawing/2014/main" val="4161218915"/>
                      </a:ext>
                    </a:extLst>
                  </a:tr>
                  <a:tr h="926021">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1" i="1" smtClean="0">
                                        <a:latin typeface="Cambria Math" panose="02040503050406030204" pitchFamily="18" charset="0"/>
                                      </a:rPr>
                                      <m:t>𝑽</m:t>
                                    </m:r>
                                  </m:e>
                                  <m:sub>
                                    <m:r>
                                      <a:rPr lang="en-US" sz="1400" b="0" i="1" smtClean="0">
                                        <a:latin typeface="Cambria Math" panose="02040503050406030204" pitchFamily="18" charset="0"/>
                                      </a:rPr>
                                      <m:t>𝑒</m:t>
                                    </m:r>
                                  </m:sub>
                                </m:sSub>
                                <m:d>
                                  <m:dPr>
                                    <m:ctrlPr>
                                      <a:rPr lang="en-US" sz="1400" i="1">
                                        <a:effectLst/>
                                        <a:latin typeface="Cambria Math" panose="02040503050406030204" pitchFamily="18" charset="0"/>
                                      </a:rPr>
                                    </m:ctrlPr>
                                  </m:dPr>
                                  <m:e>
                                    <m:r>
                                      <a:rPr lang="en-US" sz="1400">
                                        <a:effectLst/>
                                        <a:latin typeface="Cambria Math" panose="02040503050406030204" pitchFamily="18" charset="0"/>
                                      </a:rPr>
                                      <m:t>𝑧</m:t>
                                    </m:r>
                                  </m:e>
                                </m:d>
                                <m:r>
                                  <a:rPr lang="en-US" sz="1400">
                                    <a:effectLst/>
                                    <a:latin typeface="Cambria Math" panose="02040503050406030204" pitchFamily="18" charset="0"/>
                                  </a:rPr>
                                  <m:t>=</m:t>
                                </m:r>
                                <m:sSub>
                                  <m:sSubPr>
                                    <m:ctrlPr>
                                      <a:rPr lang="en-US" sz="1400" i="1">
                                        <a:effectLst/>
                                        <a:latin typeface="Cambria Math" panose="02040503050406030204" pitchFamily="18" charset="0"/>
                                      </a:rPr>
                                    </m:ctrlPr>
                                  </m:sSubPr>
                                  <m:e>
                                    <m:sSub>
                                      <m:sSubPr>
                                        <m:ctrlPr>
                                          <a:rPr lang="en-US" sz="1400" i="1" smtClean="0">
                                            <a:latin typeface="Cambria Math" panose="02040503050406030204" pitchFamily="18" charset="0"/>
                                          </a:rPr>
                                        </m:ctrlPr>
                                      </m:sSubPr>
                                      <m:e>
                                        <m:r>
                                          <a:rPr lang="en-US" sz="1400" b="1" i="1" smtClean="0">
                                            <a:latin typeface="Cambria Math" panose="02040503050406030204" pitchFamily="18" charset="0"/>
                                          </a:rPr>
                                          <m:t>𝑽</m:t>
                                        </m:r>
                                      </m:e>
                                      <m:sub>
                                        <m:r>
                                          <a:rPr lang="en-US" sz="1400" b="0" i="1" smtClean="0">
                                            <a:latin typeface="Cambria Math" panose="02040503050406030204" pitchFamily="18" charset="0"/>
                                          </a:rPr>
                                          <m:t>𝑒</m:t>
                                        </m:r>
                                      </m:sub>
                                    </m:sSub>
                                  </m:e>
                                  <m:sub>
                                    <m:r>
                                      <a:rPr lang="en-US" sz="1400">
                                        <a:effectLst/>
                                        <a:latin typeface="Cambria Math" panose="02040503050406030204" pitchFamily="18" charset="0"/>
                                      </a:rPr>
                                      <m:t>𝑖</m:t>
                                    </m:r>
                                  </m:sub>
                                </m:sSub>
                                <m:r>
                                  <a:rPr lang="en-US" sz="1400">
                                    <a:effectLst/>
                                    <a:latin typeface="Cambria Math" panose="02040503050406030204" pitchFamily="18" charset="0"/>
                                  </a:rPr>
                                  <m:t>(0)</m:t>
                                </m:r>
                                <m:sSup>
                                  <m:sSupPr>
                                    <m:ctrlPr>
                                      <a:rPr lang="en-US" sz="1400" i="1">
                                        <a:effectLst/>
                                        <a:latin typeface="Cambria Math" panose="02040503050406030204" pitchFamily="18" charset="0"/>
                                      </a:rPr>
                                    </m:ctrlPr>
                                  </m:sSupPr>
                                  <m:e>
                                    <m:r>
                                      <a:rPr lang="en-US" sz="1400">
                                        <a:effectLst/>
                                        <a:latin typeface="Cambria Math" panose="02040503050406030204" pitchFamily="18" charset="0"/>
                                      </a:rPr>
                                      <m:t>𝑒</m:t>
                                    </m:r>
                                  </m:e>
                                  <m:sup>
                                    <m:r>
                                      <a:rPr lang="en-US" sz="1400">
                                        <a:effectLst/>
                                        <a:latin typeface="Cambria Math" panose="02040503050406030204" pitchFamily="18" charset="0"/>
                                      </a:rPr>
                                      <m:t>−</m:t>
                                    </m:r>
                                    <m:r>
                                      <a:rPr lang="en-US" sz="1400">
                                        <a:effectLst/>
                                        <a:latin typeface="Cambria Math" panose="02040503050406030204" pitchFamily="18" charset="0"/>
                                      </a:rPr>
                                      <m:t>𝛾</m:t>
                                    </m:r>
                                    <m:r>
                                      <a:rPr lang="en-US" sz="1400">
                                        <a:effectLst/>
                                        <a:latin typeface="Cambria Math" panose="02040503050406030204" pitchFamily="18" charset="0"/>
                                      </a:rPr>
                                      <m:t>𝑧</m:t>
                                    </m:r>
                                  </m:sup>
                                </m:sSup>
                                <m:r>
                                  <a:rPr lang="en-US" sz="1400">
                                    <a:effectLst/>
                                    <a:latin typeface="Cambria Math" panose="02040503050406030204" pitchFamily="18" charset="0"/>
                                  </a:rPr>
                                  <m:t>+</m:t>
                                </m:r>
                                <m:sSub>
                                  <m:sSubPr>
                                    <m:ctrlPr>
                                      <a:rPr lang="en-US" sz="1400" i="1">
                                        <a:effectLst/>
                                        <a:latin typeface="Cambria Math" panose="02040503050406030204" pitchFamily="18" charset="0"/>
                                      </a:rPr>
                                    </m:ctrlPr>
                                  </m:sSubPr>
                                  <m:e>
                                    <m:sSub>
                                      <m:sSubPr>
                                        <m:ctrlPr>
                                          <a:rPr lang="en-US" sz="1400" i="1" smtClean="0">
                                            <a:latin typeface="Cambria Math" panose="02040503050406030204" pitchFamily="18" charset="0"/>
                                          </a:rPr>
                                        </m:ctrlPr>
                                      </m:sSubPr>
                                      <m:e>
                                        <m:r>
                                          <a:rPr lang="en-US" sz="1400" b="1" i="1" smtClean="0">
                                            <a:latin typeface="Cambria Math" panose="02040503050406030204" pitchFamily="18" charset="0"/>
                                          </a:rPr>
                                          <m:t>𝑽</m:t>
                                        </m:r>
                                      </m:e>
                                      <m:sub>
                                        <m:r>
                                          <a:rPr lang="en-US" sz="1400" b="0" i="1" smtClean="0">
                                            <a:latin typeface="Cambria Math" panose="02040503050406030204" pitchFamily="18" charset="0"/>
                                          </a:rPr>
                                          <m:t>𝑒</m:t>
                                        </m:r>
                                      </m:sub>
                                    </m:sSub>
                                  </m:e>
                                  <m:sub>
                                    <m:r>
                                      <a:rPr lang="en-US" sz="1400">
                                        <a:effectLst/>
                                        <a:latin typeface="Cambria Math" panose="02040503050406030204" pitchFamily="18" charset="0"/>
                                      </a:rPr>
                                      <m:t>𝑟</m:t>
                                    </m:r>
                                  </m:sub>
                                </m:sSub>
                                <m:r>
                                  <a:rPr lang="en-US" sz="1400">
                                    <a:effectLst/>
                                    <a:latin typeface="Cambria Math" panose="02040503050406030204" pitchFamily="18" charset="0"/>
                                  </a:rPr>
                                  <m:t>(0)</m:t>
                                </m:r>
                                <m:sSup>
                                  <m:sSupPr>
                                    <m:ctrlPr>
                                      <a:rPr lang="en-US" sz="1400" i="1">
                                        <a:effectLst/>
                                        <a:latin typeface="Cambria Math" panose="02040503050406030204" pitchFamily="18" charset="0"/>
                                      </a:rPr>
                                    </m:ctrlPr>
                                  </m:sSupPr>
                                  <m:e>
                                    <m:r>
                                      <a:rPr lang="en-US" sz="1400">
                                        <a:effectLst/>
                                        <a:latin typeface="Cambria Math" panose="02040503050406030204" pitchFamily="18" charset="0"/>
                                      </a:rPr>
                                      <m:t>𝑒</m:t>
                                    </m:r>
                                  </m:e>
                                  <m:sup>
                                    <m:r>
                                      <a:rPr lang="en-US" sz="1400">
                                        <a:effectLst/>
                                        <a:latin typeface="Cambria Math" panose="02040503050406030204" pitchFamily="18" charset="0"/>
                                      </a:rPr>
                                      <m:t>+</m:t>
                                    </m:r>
                                    <m:r>
                                      <a:rPr lang="en-US" sz="1400">
                                        <a:effectLst/>
                                        <a:latin typeface="Cambria Math" panose="02040503050406030204" pitchFamily="18" charset="0"/>
                                      </a:rPr>
                                      <m:t>𝛾</m:t>
                                    </m:r>
                                    <m:r>
                                      <a:rPr lang="en-US" sz="1400">
                                        <a:effectLst/>
                                        <a:latin typeface="Cambria Math" panose="02040503050406030204" pitchFamily="18" charset="0"/>
                                      </a:rPr>
                                      <m:t>𝑧</m:t>
                                    </m:r>
                                  </m:sup>
                                </m:sSup>
                              </m:oMath>
                            </m:oMathPara>
                          </a14:m>
                          <a:endParaRPr lang="en-US" sz="1400" dirty="0">
                            <a:effectLst/>
                          </a:endParaRPr>
                        </a:p>
                        <a:p>
                          <a:pPr marL="0" marR="0">
                            <a:lnSpc>
                              <a:spcPct val="107000"/>
                            </a:lnSpc>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1" i="1">
                                        <a:latin typeface="Cambria Math" panose="02040503050406030204" pitchFamily="18" charset="0"/>
                                      </a:rPr>
                                      <m:t>𝑰</m:t>
                                    </m:r>
                                  </m:e>
                                  <m:sub>
                                    <m:r>
                                      <a:rPr lang="en-US" sz="1400" b="0" i="1" smtClean="0">
                                        <a:latin typeface="Cambria Math" panose="02040503050406030204" pitchFamily="18" charset="0"/>
                                      </a:rPr>
                                      <m:t>𝑒</m:t>
                                    </m:r>
                                  </m:sub>
                                </m:sSub>
                                <m:d>
                                  <m:dPr>
                                    <m:ctrlPr>
                                      <a:rPr lang="en-US" sz="1400" i="1">
                                        <a:effectLst/>
                                        <a:latin typeface="Cambria Math" panose="02040503050406030204" pitchFamily="18" charset="0"/>
                                      </a:rPr>
                                    </m:ctrlPr>
                                  </m:dPr>
                                  <m:e>
                                    <m:r>
                                      <a:rPr lang="en-US" sz="1400">
                                        <a:effectLst/>
                                        <a:latin typeface="Cambria Math" panose="02040503050406030204" pitchFamily="18" charset="0"/>
                                      </a:rPr>
                                      <m:t>𝑧</m:t>
                                    </m:r>
                                  </m:e>
                                </m:d>
                                <m:r>
                                  <a:rPr lang="en-US" sz="1400">
                                    <a:effectLst/>
                                    <a:latin typeface="Cambria Math" panose="02040503050406030204" pitchFamily="18" charset="0"/>
                                  </a:rPr>
                                  <m:t>=</m:t>
                                </m:r>
                                <m:sSub>
                                  <m:sSubPr>
                                    <m:ctrlPr>
                                      <a:rPr lang="en-US" sz="1400" i="1">
                                        <a:effectLst/>
                                        <a:latin typeface="Cambria Math" panose="02040503050406030204" pitchFamily="18" charset="0"/>
                                      </a:rPr>
                                    </m:ctrlPr>
                                  </m:sSubPr>
                                  <m:e>
                                    <m:sSub>
                                      <m:sSubPr>
                                        <m:ctrlPr>
                                          <a:rPr lang="en-US" sz="1400" i="1" smtClean="0">
                                            <a:latin typeface="Cambria Math" panose="02040503050406030204" pitchFamily="18" charset="0"/>
                                          </a:rPr>
                                        </m:ctrlPr>
                                      </m:sSubPr>
                                      <m:e>
                                        <m:r>
                                          <a:rPr lang="en-US" sz="1400" b="1" i="1">
                                            <a:latin typeface="Cambria Math" panose="02040503050406030204" pitchFamily="18" charset="0"/>
                                          </a:rPr>
                                          <m:t>𝑰</m:t>
                                        </m:r>
                                      </m:e>
                                      <m:sub>
                                        <m:r>
                                          <a:rPr lang="en-US" sz="1400" b="0" i="1" smtClean="0">
                                            <a:latin typeface="Cambria Math" panose="02040503050406030204" pitchFamily="18" charset="0"/>
                                          </a:rPr>
                                          <m:t>𝑒</m:t>
                                        </m:r>
                                      </m:sub>
                                    </m:sSub>
                                  </m:e>
                                  <m:sub>
                                    <m:r>
                                      <a:rPr lang="en-US" sz="1400">
                                        <a:effectLst/>
                                        <a:latin typeface="Cambria Math" panose="02040503050406030204" pitchFamily="18" charset="0"/>
                                      </a:rPr>
                                      <m:t>𝑖</m:t>
                                    </m:r>
                                  </m:sub>
                                </m:sSub>
                                <m:d>
                                  <m:dPr>
                                    <m:ctrlPr>
                                      <a:rPr lang="en-US" sz="1400" i="1">
                                        <a:effectLst/>
                                        <a:latin typeface="Cambria Math" panose="02040503050406030204" pitchFamily="18" charset="0"/>
                                      </a:rPr>
                                    </m:ctrlPr>
                                  </m:dPr>
                                  <m:e>
                                    <m:r>
                                      <a:rPr lang="en-US" sz="1400">
                                        <a:effectLst/>
                                        <a:latin typeface="Cambria Math" panose="02040503050406030204" pitchFamily="18" charset="0"/>
                                      </a:rPr>
                                      <m:t>0</m:t>
                                    </m:r>
                                  </m:e>
                                </m:d>
                                <m:sSup>
                                  <m:sSupPr>
                                    <m:ctrlPr>
                                      <a:rPr lang="en-US" sz="1400" i="1">
                                        <a:effectLst/>
                                        <a:latin typeface="Cambria Math" panose="02040503050406030204" pitchFamily="18" charset="0"/>
                                      </a:rPr>
                                    </m:ctrlPr>
                                  </m:sSupPr>
                                  <m:e>
                                    <m:r>
                                      <a:rPr lang="en-US" sz="1400">
                                        <a:effectLst/>
                                        <a:latin typeface="Cambria Math" panose="02040503050406030204" pitchFamily="18" charset="0"/>
                                      </a:rPr>
                                      <m:t>𝑒</m:t>
                                    </m:r>
                                  </m:e>
                                  <m:sup>
                                    <m:r>
                                      <a:rPr lang="en-US" sz="1400">
                                        <a:effectLst/>
                                        <a:latin typeface="Cambria Math" panose="02040503050406030204" pitchFamily="18" charset="0"/>
                                      </a:rPr>
                                      <m:t>−</m:t>
                                    </m:r>
                                    <m:r>
                                      <a:rPr lang="en-US" sz="1400">
                                        <a:effectLst/>
                                        <a:latin typeface="Cambria Math" panose="02040503050406030204" pitchFamily="18" charset="0"/>
                                      </a:rPr>
                                      <m:t>𝛾</m:t>
                                    </m:r>
                                    <m:r>
                                      <a:rPr lang="en-US" sz="1400">
                                        <a:effectLst/>
                                        <a:latin typeface="Cambria Math" panose="02040503050406030204" pitchFamily="18" charset="0"/>
                                      </a:rPr>
                                      <m:t>𝑧</m:t>
                                    </m:r>
                                  </m:sup>
                                </m:sSup>
                                <m:r>
                                  <a:rPr lang="en-US" sz="1400">
                                    <a:effectLst/>
                                    <a:latin typeface="Cambria Math" panose="02040503050406030204" pitchFamily="18" charset="0"/>
                                  </a:rPr>
                                  <m:t>−</m:t>
                                </m:r>
                                <m:sSub>
                                  <m:sSubPr>
                                    <m:ctrlPr>
                                      <a:rPr lang="en-US" sz="1400" i="1">
                                        <a:effectLst/>
                                        <a:latin typeface="Cambria Math" panose="02040503050406030204" pitchFamily="18" charset="0"/>
                                      </a:rPr>
                                    </m:ctrlPr>
                                  </m:sSubPr>
                                  <m:e>
                                    <m:sSub>
                                      <m:sSubPr>
                                        <m:ctrlPr>
                                          <a:rPr lang="en-US" sz="1400" i="1" smtClean="0">
                                            <a:latin typeface="Cambria Math" panose="02040503050406030204" pitchFamily="18" charset="0"/>
                                          </a:rPr>
                                        </m:ctrlPr>
                                      </m:sSubPr>
                                      <m:e>
                                        <m:r>
                                          <a:rPr lang="en-US" sz="1400" b="1" i="1">
                                            <a:latin typeface="Cambria Math" panose="02040503050406030204" pitchFamily="18" charset="0"/>
                                          </a:rPr>
                                          <m:t>𝑰</m:t>
                                        </m:r>
                                      </m:e>
                                      <m:sub>
                                        <m:r>
                                          <a:rPr lang="en-US" sz="1400" b="0" i="1" smtClean="0">
                                            <a:latin typeface="Cambria Math" panose="02040503050406030204" pitchFamily="18" charset="0"/>
                                          </a:rPr>
                                          <m:t>𝑒</m:t>
                                        </m:r>
                                      </m:sub>
                                    </m:sSub>
                                  </m:e>
                                  <m:sub>
                                    <m:r>
                                      <a:rPr lang="en-US" sz="1400">
                                        <a:effectLst/>
                                        <a:latin typeface="Cambria Math" panose="02040503050406030204" pitchFamily="18" charset="0"/>
                                      </a:rPr>
                                      <m:t>𝑟</m:t>
                                    </m:r>
                                  </m:sub>
                                </m:sSub>
                                <m:r>
                                  <a:rPr lang="en-US" sz="1400">
                                    <a:effectLst/>
                                    <a:latin typeface="Cambria Math" panose="02040503050406030204" pitchFamily="18" charset="0"/>
                                  </a:rPr>
                                  <m:t>(0)</m:t>
                                </m:r>
                                <m:sSup>
                                  <m:sSupPr>
                                    <m:ctrlPr>
                                      <a:rPr lang="en-US" sz="1400" i="1">
                                        <a:effectLst/>
                                        <a:latin typeface="Cambria Math" panose="02040503050406030204" pitchFamily="18" charset="0"/>
                                      </a:rPr>
                                    </m:ctrlPr>
                                  </m:sSupPr>
                                  <m:e>
                                    <m:r>
                                      <a:rPr lang="en-US" sz="1400">
                                        <a:effectLst/>
                                        <a:latin typeface="Cambria Math" panose="02040503050406030204" pitchFamily="18" charset="0"/>
                                      </a:rPr>
                                      <m:t>𝑒</m:t>
                                    </m:r>
                                  </m:e>
                                  <m:sup>
                                    <m:r>
                                      <a:rPr lang="en-US" sz="1400">
                                        <a:effectLst/>
                                        <a:latin typeface="Cambria Math" panose="02040503050406030204" pitchFamily="18" charset="0"/>
                                      </a:rPr>
                                      <m:t>+</m:t>
                                    </m:r>
                                    <m:r>
                                      <a:rPr lang="en-US" sz="1400">
                                        <a:effectLst/>
                                        <a:latin typeface="Cambria Math" panose="02040503050406030204" pitchFamily="18" charset="0"/>
                                      </a:rPr>
                                      <m:t>𝛾</m:t>
                                    </m:r>
                                    <m:r>
                                      <a:rPr lang="en-US" sz="1400">
                                        <a:effectLst/>
                                        <a:latin typeface="Cambria Math" panose="02040503050406030204" pitchFamily="18" charset="0"/>
                                      </a:rPr>
                                      <m:t>𝑧</m:t>
                                    </m:r>
                                  </m:sup>
                                </m:sSup>
                              </m:oMath>
                            </m:oMathPara>
                          </a14:m>
                          <a:endParaRPr lang="en-US" sz="1400" dirty="0">
                            <a:effectLst/>
                          </a:endParaRPr>
                        </a:p>
                        <a:p>
                          <a:pPr marL="0" marR="0">
                            <a:lnSpc>
                              <a:spcPct val="107000"/>
                            </a:lnSpc>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1" i="1" smtClean="0">
                                        <a:latin typeface="Cambria Math" panose="02040503050406030204" pitchFamily="18" charset="0"/>
                                      </a:rPr>
                                      <m:t>𝑽</m:t>
                                    </m:r>
                                  </m:e>
                                  <m:sub>
                                    <m:r>
                                      <a:rPr lang="en-US" sz="1400" i="1">
                                        <a:latin typeface="Cambria Math" panose="02040503050406030204" pitchFamily="18" charset="0"/>
                                      </a:rPr>
                                      <m:t>𝑚</m:t>
                                    </m:r>
                                  </m:sub>
                                </m:sSub>
                                <m:d>
                                  <m:dPr>
                                    <m:ctrlPr>
                                      <a:rPr lang="en-US" sz="1400" i="1">
                                        <a:effectLst/>
                                        <a:latin typeface="Cambria Math" panose="02040503050406030204" pitchFamily="18" charset="0"/>
                                      </a:rPr>
                                    </m:ctrlPr>
                                  </m:dPr>
                                  <m:e>
                                    <m:r>
                                      <a:rPr lang="en-US" sz="1400">
                                        <a:effectLst/>
                                        <a:latin typeface="Cambria Math" panose="02040503050406030204" pitchFamily="18" charset="0"/>
                                      </a:rPr>
                                      <m:t>𝑧</m:t>
                                    </m:r>
                                  </m:e>
                                </m:d>
                                <m:r>
                                  <a:rPr lang="en-US" sz="1400">
                                    <a:effectLst/>
                                    <a:latin typeface="Cambria Math" panose="02040503050406030204" pitchFamily="18" charset="0"/>
                                  </a:rPr>
                                  <m:t>=</m:t>
                                </m:r>
                                <m:sSub>
                                  <m:sSubPr>
                                    <m:ctrlPr>
                                      <a:rPr lang="en-US" sz="1400" i="1">
                                        <a:effectLst/>
                                        <a:latin typeface="Cambria Math" panose="02040503050406030204" pitchFamily="18" charset="0"/>
                                      </a:rPr>
                                    </m:ctrlPr>
                                  </m:sSubPr>
                                  <m:e>
                                    <m:sSub>
                                      <m:sSubPr>
                                        <m:ctrlPr>
                                          <a:rPr lang="en-US" sz="1400" i="1" smtClean="0">
                                            <a:latin typeface="Cambria Math" panose="02040503050406030204" pitchFamily="18" charset="0"/>
                                          </a:rPr>
                                        </m:ctrlPr>
                                      </m:sSubPr>
                                      <m:e>
                                        <m:r>
                                          <a:rPr lang="en-US" sz="1400" b="1" i="1" smtClean="0">
                                            <a:latin typeface="Cambria Math" panose="02040503050406030204" pitchFamily="18" charset="0"/>
                                          </a:rPr>
                                          <m:t>𝑽</m:t>
                                        </m:r>
                                      </m:e>
                                      <m:sub>
                                        <m:r>
                                          <a:rPr lang="en-US" sz="1400" i="1">
                                            <a:latin typeface="Cambria Math" panose="02040503050406030204" pitchFamily="18" charset="0"/>
                                          </a:rPr>
                                          <m:t>𝑚</m:t>
                                        </m:r>
                                      </m:sub>
                                    </m:sSub>
                                  </m:e>
                                  <m:sub>
                                    <m:r>
                                      <a:rPr lang="en-US" sz="1400">
                                        <a:effectLst/>
                                        <a:latin typeface="Cambria Math" panose="02040503050406030204" pitchFamily="18" charset="0"/>
                                      </a:rPr>
                                      <m:t>𝑖</m:t>
                                    </m:r>
                                  </m:sub>
                                </m:sSub>
                                <m:r>
                                  <a:rPr lang="en-US" sz="1400">
                                    <a:effectLst/>
                                    <a:latin typeface="Cambria Math" panose="02040503050406030204" pitchFamily="18" charset="0"/>
                                  </a:rPr>
                                  <m:t>(0)</m:t>
                                </m:r>
                                <m:sSup>
                                  <m:sSupPr>
                                    <m:ctrlPr>
                                      <a:rPr lang="en-US" sz="1400" i="1">
                                        <a:effectLst/>
                                        <a:latin typeface="Cambria Math" panose="02040503050406030204" pitchFamily="18" charset="0"/>
                                      </a:rPr>
                                    </m:ctrlPr>
                                  </m:sSupPr>
                                  <m:e>
                                    <m:r>
                                      <a:rPr lang="en-US" sz="1400">
                                        <a:effectLst/>
                                        <a:latin typeface="Cambria Math" panose="02040503050406030204" pitchFamily="18" charset="0"/>
                                      </a:rPr>
                                      <m:t>𝑒</m:t>
                                    </m:r>
                                  </m:e>
                                  <m:sup>
                                    <m:r>
                                      <a:rPr lang="en-US" sz="1400">
                                        <a:effectLst/>
                                        <a:latin typeface="Cambria Math" panose="02040503050406030204" pitchFamily="18" charset="0"/>
                                      </a:rPr>
                                      <m:t>−</m:t>
                                    </m:r>
                                    <m:r>
                                      <a:rPr lang="en-US" sz="1400">
                                        <a:effectLst/>
                                        <a:latin typeface="Cambria Math" panose="02040503050406030204" pitchFamily="18" charset="0"/>
                                      </a:rPr>
                                      <m:t>𝛾</m:t>
                                    </m:r>
                                    <m:r>
                                      <a:rPr lang="en-US" sz="1400">
                                        <a:effectLst/>
                                        <a:latin typeface="Cambria Math" panose="02040503050406030204" pitchFamily="18" charset="0"/>
                                      </a:rPr>
                                      <m:t>𝑧</m:t>
                                    </m:r>
                                  </m:sup>
                                </m:sSup>
                                <m:r>
                                  <a:rPr lang="en-US" sz="1400">
                                    <a:effectLst/>
                                    <a:latin typeface="Cambria Math" panose="02040503050406030204" pitchFamily="18" charset="0"/>
                                  </a:rPr>
                                  <m:t>+</m:t>
                                </m:r>
                                <m:sSub>
                                  <m:sSubPr>
                                    <m:ctrlPr>
                                      <a:rPr lang="en-US" sz="1400" i="1">
                                        <a:effectLst/>
                                        <a:latin typeface="Cambria Math" panose="02040503050406030204" pitchFamily="18" charset="0"/>
                                      </a:rPr>
                                    </m:ctrlPr>
                                  </m:sSubPr>
                                  <m:e>
                                    <m:sSub>
                                      <m:sSubPr>
                                        <m:ctrlPr>
                                          <a:rPr lang="en-US" sz="1400" i="1" smtClean="0">
                                            <a:latin typeface="Cambria Math" panose="02040503050406030204" pitchFamily="18" charset="0"/>
                                          </a:rPr>
                                        </m:ctrlPr>
                                      </m:sSubPr>
                                      <m:e>
                                        <m:r>
                                          <a:rPr lang="en-US" sz="1400" b="1" i="1" smtClean="0">
                                            <a:latin typeface="Cambria Math" panose="02040503050406030204" pitchFamily="18" charset="0"/>
                                          </a:rPr>
                                          <m:t>𝑽</m:t>
                                        </m:r>
                                      </m:e>
                                      <m:sub>
                                        <m:r>
                                          <a:rPr lang="en-US" sz="1400" i="1">
                                            <a:latin typeface="Cambria Math" panose="02040503050406030204" pitchFamily="18" charset="0"/>
                                          </a:rPr>
                                          <m:t>𝑚</m:t>
                                        </m:r>
                                      </m:sub>
                                    </m:sSub>
                                  </m:e>
                                  <m:sub>
                                    <m:r>
                                      <a:rPr lang="en-US" sz="1400">
                                        <a:effectLst/>
                                        <a:latin typeface="Cambria Math" panose="02040503050406030204" pitchFamily="18" charset="0"/>
                                      </a:rPr>
                                      <m:t>𝑟</m:t>
                                    </m:r>
                                  </m:sub>
                                </m:sSub>
                                <m:r>
                                  <a:rPr lang="en-US" sz="1400">
                                    <a:effectLst/>
                                    <a:latin typeface="Cambria Math" panose="02040503050406030204" pitchFamily="18" charset="0"/>
                                  </a:rPr>
                                  <m:t>(0)</m:t>
                                </m:r>
                                <m:sSup>
                                  <m:sSupPr>
                                    <m:ctrlPr>
                                      <a:rPr lang="en-US" sz="1400" i="1">
                                        <a:effectLst/>
                                        <a:latin typeface="Cambria Math" panose="02040503050406030204" pitchFamily="18" charset="0"/>
                                      </a:rPr>
                                    </m:ctrlPr>
                                  </m:sSupPr>
                                  <m:e>
                                    <m:r>
                                      <a:rPr lang="en-US" sz="1400">
                                        <a:effectLst/>
                                        <a:latin typeface="Cambria Math" panose="02040503050406030204" pitchFamily="18" charset="0"/>
                                      </a:rPr>
                                      <m:t>𝑒</m:t>
                                    </m:r>
                                  </m:e>
                                  <m:sup>
                                    <m:r>
                                      <a:rPr lang="en-US" sz="1400">
                                        <a:effectLst/>
                                        <a:latin typeface="Cambria Math" panose="02040503050406030204" pitchFamily="18" charset="0"/>
                                      </a:rPr>
                                      <m:t>+</m:t>
                                    </m:r>
                                    <m:r>
                                      <a:rPr lang="en-US" sz="1400">
                                        <a:effectLst/>
                                        <a:latin typeface="Cambria Math" panose="02040503050406030204" pitchFamily="18" charset="0"/>
                                      </a:rPr>
                                      <m:t>𝛾</m:t>
                                    </m:r>
                                    <m:r>
                                      <a:rPr lang="en-US" sz="1400">
                                        <a:effectLst/>
                                        <a:latin typeface="Cambria Math" panose="02040503050406030204" pitchFamily="18" charset="0"/>
                                      </a:rPr>
                                      <m:t>𝑧</m:t>
                                    </m:r>
                                  </m:sup>
                                </m:sSup>
                              </m:oMath>
                            </m:oMathPara>
                          </a14:m>
                          <a:endParaRPr lang="en-US" sz="1400" dirty="0">
                            <a:effectLst/>
                          </a:endParaRPr>
                        </a:p>
                        <a:p>
                          <a:pPr marL="0" marR="0">
                            <a:lnSpc>
                              <a:spcPct val="107000"/>
                            </a:lnSpc>
                            <a:spcBef>
                              <a:spcPts val="0"/>
                            </a:spcBef>
                            <a:spcAft>
                              <a:spcPts val="0"/>
                            </a:spcAft>
                          </a:pPr>
                          <a:endParaRPr lang="en-US" sz="1400" dirty="0">
                            <a:effectLst/>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1" i="1">
                                        <a:latin typeface="Cambria Math" panose="02040503050406030204" pitchFamily="18" charset="0"/>
                                      </a:rPr>
                                      <m:t>𝑰</m:t>
                                    </m:r>
                                  </m:e>
                                  <m:sub>
                                    <m:r>
                                      <a:rPr lang="en-US" sz="1400" i="1">
                                        <a:latin typeface="Cambria Math" panose="02040503050406030204" pitchFamily="18" charset="0"/>
                                      </a:rPr>
                                      <m:t>𝑚</m:t>
                                    </m:r>
                                  </m:sub>
                                </m:sSub>
                                <m:d>
                                  <m:dPr>
                                    <m:ctrlPr>
                                      <a:rPr lang="en-US" sz="1400" i="1">
                                        <a:effectLst/>
                                        <a:latin typeface="Cambria Math" panose="02040503050406030204" pitchFamily="18" charset="0"/>
                                      </a:rPr>
                                    </m:ctrlPr>
                                  </m:dPr>
                                  <m:e>
                                    <m:r>
                                      <a:rPr lang="en-US" sz="1400">
                                        <a:effectLst/>
                                        <a:latin typeface="Cambria Math" panose="02040503050406030204" pitchFamily="18" charset="0"/>
                                      </a:rPr>
                                      <m:t>𝑧</m:t>
                                    </m:r>
                                  </m:e>
                                </m:d>
                                <m:r>
                                  <a:rPr lang="en-US" sz="1400">
                                    <a:effectLst/>
                                    <a:latin typeface="Cambria Math" panose="02040503050406030204" pitchFamily="18" charset="0"/>
                                  </a:rPr>
                                  <m:t>=</m:t>
                                </m:r>
                                <m:sSub>
                                  <m:sSubPr>
                                    <m:ctrlPr>
                                      <a:rPr lang="en-US" sz="1400" i="1">
                                        <a:effectLst/>
                                        <a:latin typeface="Cambria Math" panose="02040503050406030204" pitchFamily="18" charset="0"/>
                                      </a:rPr>
                                    </m:ctrlPr>
                                  </m:sSubPr>
                                  <m:e>
                                    <m:sSub>
                                      <m:sSubPr>
                                        <m:ctrlPr>
                                          <a:rPr lang="en-US" sz="1400" i="1" smtClean="0">
                                            <a:latin typeface="Cambria Math" panose="02040503050406030204" pitchFamily="18" charset="0"/>
                                          </a:rPr>
                                        </m:ctrlPr>
                                      </m:sSubPr>
                                      <m:e>
                                        <m:r>
                                          <a:rPr lang="en-US" sz="1400" b="1" i="1">
                                            <a:latin typeface="Cambria Math" panose="02040503050406030204" pitchFamily="18" charset="0"/>
                                          </a:rPr>
                                          <m:t>𝑰</m:t>
                                        </m:r>
                                      </m:e>
                                      <m:sub>
                                        <m:r>
                                          <a:rPr lang="en-US" sz="1400" i="1">
                                            <a:latin typeface="Cambria Math" panose="02040503050406030204" pitchFamily="18" charset="0"/>
                                          </a:rPr>
                                          <m:t>𝑚</m:t>
                                        </m:r>
                                      </m:sub>
                                    </m:sSub>
                                  </m:e>
                                  <m:sub>
                                    <m:r>
                                      <a:rPr lang="en-US" sz="1400">
                                        <a:effectLst/>
                                        <a:latin typeface="Cambria Math" panose="02040503050406030204" pitchFamily="18" charset="0"/>
                                      </a:rPr>
                                      <m:t>𝑖</m:t>
                                    </m:r>
                                  </m:sub>
                                </m:sSub>
                                <m:d>
                                  <m:dPr>
                                    <m:ctrlPr>
                                      <a:rPr lang="en-US" sz="1400" i="1">
                                        <a:effectLst/>
                                        <a:latin typeface="Cambria Math" panose="02040503050406030204" pitchFamily="18" charset="0"/>
                                      </a:rPr>
                                    </m:ctrlPr>
                                  </m:dPr>
                                  <m:e>
                                    <m:r>
                                      <a:rPr lang="en-US" sz="1400">
                                        <a:effectLst/>
                                        <a:latin typeface="Cambria Math" panose="02040503050406030204" pitchFamily="18" charset="0"/>
                                      </a:rPr>
                                      <m:t>0</m:t>
                                    </m:r>
                                  </m:e>
                                </m:d>
                                <m:sSup>
                                  <m:sSupPr>
                                    <m:ctrlPr>
                                      <a:rPr lang="en-US" sz="1400" i="1">
                                        <a:effectLst/>
                                        <a:latin typeface="Cambria Math" panose="02040503050406030204" pitchFamily="18" charset="0"/>
                                      </a:rPr>
                                    </m:ctrlPr>
                                  </m:sSupPr>
                                  <m:e>
                                    <m:r>
                                      <a:rPr lang="en-US" sz="1400">
                                        <a:effectLst/>
                                        <a:latin typeface="Cambria Math" panose="02040503050406030204" pitchFamily="18" charset="0"/>
                                      </a:rPr>
                                      <m:t>𝑒</m:t>
                                    </m:r>
                                  </m:e>
                                  <m:sup>
                                    <m:r>
                                      <a:rPr lang="en-US" sz="1400">
                                        <a:effectLst/>
                                        <a:latin typeface="Cambria Math" panose="02040503050406030204" pitchFamily="18" charset="0"/>
                                      </a:rPr>
                                      <m:t>−</m:t>
                                    </m:r>
                                    <m:r>
                                      <a:rPr lang="en-US" sz="1400">
                                        <a:effectLst/>
                                        <a:latin typeface="Cambria Math" panose="02040503050406030204" pitchFamily="18" charset="0"/>
                                      </a:rPr>
                                      <m:t>𝛾</m:t>
                                    </m:r>
                                    <m:r>
                                      <a:rPr lang="en-US" sz="1400">
                                        <a:effectLst/>
                                        <a:latin typeface="Cambria Math" panose="02040503050406030204" pitchFamily="18" charset="0"/>
                                      </a:rPr>
                                      <m:t>𝑧</m:t>
                                    </m:r>
                                  </m:sup>
                                </m:sSup>
                                <m:r>
                                  <a:rPr lang="en-US" sz="1400">
                                    <a:effectLst/>
                                    <a:latin typeface="Cambria Math" panose="02040503050406030204" pitchFamily="18" charset="0"/>
                                  </a:rPr>
                                  <m:t>−</m:t>
                                </m:r>
                                <m:sSub>
                                  <m:sSubPr>
                                    <m:ctrlPr>
                                      <a:rPr lang="en-US" sz="1400" i="1">
                                        <a:effectLst/>
                                        <a:latin typeface="Cambria Math" panose="02040503050406030204" pitchFamily="18" charset="0"/>
                                      </a:rPr>
                                    </m:ctrlPr>
                                  </m:sSubPr>
                                  <m:e>
                                    <m:sSub>
                                      <m:sSubPr>
                                        <m:ctrlPr>
                                          <a:rPr lang="en-US" sz="1400" i="1" smtClean="0">
                                            <a:latin typeface="Cambria Math" panose="02040503050406030204" pitchFamily="18" charset="0"/>
                                          </a:rPr>
                                        </m:ctrlPr>
                                      </m:sSubPr>
                                      <m:e>
                                        <m:r>
                                          <a:rPr lang="en-US" sz="1400" b="1" i="1">
                                            <a:latin typeface="Cambria Math" panose="02040503050406030204" pitchFamily="18" charset="0"/>
                                          </a:rPr>
                                          <m:t>𝑰</m:t>
                                        </m:r>
                                      </m:e>
                                      <m:sub>
                                        <m:r>
                                          <a:rPr lang="en-US" sz="1400" i="1">
                                            <a:latin typeface="Cambria Math" panose="02040503050406030204" pitchFamily="18" charset="0"/>
                                          </a:rPr>
                                          <m:t>𝑚</m:t>
                                        </m:r>
                                      </m:sub>
                                    </m:sSub>
                                  </m:e>
                                  <m:sub>
                                    <m:r>
                                      <a:rPr lang="en-US" sz="1400">
                                        <a:effectLst/>
                                        <a:latin typeface="Cambria Math" panose="02040503050406030204" pitchFamily="18" charset="0"/>
                                      </a:rPr>
                                      <m:t>𝑟</m:t>
                                    </m:r>
                                  </m:sub>
                                </m:sSub>
                                <m:r>
                                  <a:rPr lang="en-US" sz="1400">
                                    <a:effectLst/>
                                    <a:latin typeface="Cambria Math" panose="02040503050406030204" pitchFamily="18" charset="0"/>
                                  </a:rPr>
                                  <m:t>(0)</m:t>
                                </m:r>
                                <m:sSup>
                                  <m:sSupPr>
                                    <m:ctrlPr>
                                      <a:rPr lang="en-US" sz="1400" i="1">
                                        <a:effectLst/>
                                        <a:latin typeface="Cambria Math" panose="02040503050406030204" pitchFamily="18" charset="0"/>
                                      </a:rPr>
                                    </m:ctrlPr>
                                  </m:sSupPr>
                                  <m:e>
                                    <m:r>
                                      <a:rPr lang="en-US" sz="1400">
                                        <a:effectLst/>
                                        <a:latin typeface="Cambria Math" panose="02040503050406030204" pitchFamily="18" charset="0"/>
                                      </a:rPr>
                                      <m:t>𝑒</m:t>
                                    </m:r>
                                  </m:e>
                                  <m:sup>
                                    <m:r>
                                      <a:rPr lang="en-US" sz="1400">
                                        <a:effectLst/>
                                        <a:latin typeface="Cambria Math" panose="02040503050406030204" pitchFamily="18" charset="0"/>
                                      </a:rPr>
                                      <m:t>+</m:t>
                                    </m:r>
                                    <m:r>
                                      <a:rPr lang="en-US" sz="1400">
                                        <a:effectLst/>
                                        <a:latin typeface="Cambria Math" panose="02040503050406030204" pitchFamily="18" charset="0"/>
                                      </a:rPr>
                                      <m:t>𝛾</m:t>
                                    </m:r>
                                    <m:r>
                                      <a:rPr lang="en-US" sz="1400">
                                        <a:effectLst/>
                                        <a:latin typeface="Cambria Math" panose="02040503050406030204" pitchFamily="18" charset="0"/>
                                      </a:rPr>
                                      <m:t>𝑧</m:t>
                                    </m:r>
                                  </m:sup>
                                </m:sSup>
                              </m:oMath>
                            </m:oMathPara>
                          </a14:m>
                          <a:endParaRPr lang="en-US" sz="1400" dirty="0">
                            <a:effectLst/>
                          </a:endParaRPr>
                        </a:p>
                        <a:p>
                          <a:pPr marL="0" marR="0">
                            <a:lnSpc>
                              <a:spcPct val="107000"/>
                            </a:lnSpc>
                            <a:spcBef>
                              <a:spcPts val="0"/>
                            </a:spcBef>
                            <a:spcAft>
                              <a:spcPts val="0"/>
                            </a:spcAft>
                          </a:pPr>
                          <a:endParaRPr lang="en-US" sz="1400" dirty="0">
                            <a:effectLst/>
                          </a:endParaRPr>
                        </a:p>
                      </a:txBody>
                      <a:tcPr marL="51435" marR="51435" marT="0" marB="0"/>
                    </a:tc>
                    <a:extLst>
                      <a:ext uri="{0D108BD9-81ED-4DB2-BD59-A6C34878D82A}">
                        <a16:rowId xmlns:a16="http://schemas.microsoft.com/office/drawing/2014/main" val="3955219018"/>
                      </a:ext>
                    </a:extLst>
                  </a:tr>
                  <a:tr h="533114">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i="1" kern="1200" smtClean="0">
                                    <a:solidFill>
                                      <a:schemeClr val="tx1"/>
                                    </a:solidFill>
                                    <a:effectLst/>
                                    <a:latin typeface="Cambria Math" panose="02040503050406030204" pitchFamily="18" charset="0"/>
                                    <a:ea typeface="+mn-ea"/>
                                    <a:cs typeface="+mn-cs"/>
                                  </a:rPr>
                                  <m:t>𝛾</m:t>
                                </m:r>
                                <m:r>
                                  <a:rPr lang="en-US" sz="1400" i="1" kern="1200" smtClean="0">
                                    <a:solidFill>
                                      <a:schemeClr val="tx1"/>
                                    </a:solidFill>
                                    <a:effectLst/>
                                    <a:latin typeface="Cambria Math" panose="02040503050406030204" pitchFamily="18" charset="0"/>
                                    <a:ea typeface="+mn-ea"/>
                                    <a:cs typeface="+mn-cs"/>
                                  </a:rPr>
                                  <m:t>=</m:t>
                                </m:r>
                                <m:rad>
                                  <m:radPr>
                                    <m:degHide m:val="on"/>
                                    <m:ctrlPr>
                                      <a:rPr lang="en-US" sz="1400" i="1" kern="1200">
                                        <a:solidFill>
                                          <a:schemeClr val="tx1"/>
                                        </a:solidFill>
                                        <a:effectLst/>
                                        <a:latin typeface="Cambria Math" panose="02040503050406030204" pitchFamily="18" charset="0"/>
                                        <a:ea typeface="+mn-ea"/>
                                        <a:cs typeface="+mn-cs"/>
                                      </a:rPr>
                                    </m:ctrlPr>
                                  </m:radPr>
                                  <m:deg/>
                                  <m:e>
                                    <m:r>
                                      <a:rPr lang="en-US" sz="1400" i="1" kern="1200">
                                        <a:solidFill>
                                          <a:schemeClr val="tx1"/>
                                        </a:solidFill>
                                        <a:effectLst/>
                                        <a:latin typeface="Cambria Math" panose="02040503050406030204" pitchFamily="18" charset="0"/>
                                        <a:ea typeface="+mn-ea"/>
                                        <a:cs typeface="+mn-cs"/>
                                      </a:rPr>
                                      <m:t>(</m:t>
                                    </m:r>
                                    <m:r>
                                      <a:rPr lang="en-US" sz="1400" i="1" kern="1200">
                                        <a:solidFill>
                                          <a:schemeClr val="tx1"/>
                                        </a:solidFill>
                                        <a:effectLst/>
                                        <a:latin typeface="Cambria Math" panose="02040503050406030204" pitchFamily="18" charset="0"/>
                                        <a:ea typeface="+mn-ea"/>
                                        <a:cs typeface="+mn-cs"/>
                                      </a:rPr>
                                      <m:t>𝑟</m:t>
                                    </m:r>
                                    <m:r>
                                      <a:rPr lang="en-US" sz="1400" i="1" kern="1200">
                                        <a:solidFill>
                                          <a:schemeClr val="tx1"/>
                                        </a:solidFill>
                                        <a:effectLst/>
                                        <a:latin typeface="Cambria Math" panose="02040503050406030204" pitchFamily="18" charset="0"/>
                                        <a:ea typeface="+mn-ea"/>
                                        <a:cs typeface="+mn-cs"/>
                                      </a:rPr>
                                      <m:t>+</m:t>
                                    </m:r>
                                    <m:r>
                                      <a:rPr lang="en-US" sz="1400" i="1" kern="1200">
                                        <a:solidFill>
                                          <a:schemeClr val="tx1"/>
                                        </a:solidFill>
                                        <a:effectLst/>
                                        <a:latin typeface="Cambria Math" panose="02040503050406030204" pitchFamily="18" charset="0"/>
                                        <a:ea typeface="+mn-ea"/>
                                        <a:cs typeface="+mn-cs"/>
                                      </a:rPr>
                                      <m:t>𝑗</m:t>
                                    </m:r>
                                    <m:r>
                                      <a:rPr lang="en-US" sz="1400" i="1" kern="1200">
                                        <a:solidFill>
                                          <a:schemeClr val="tx1"/>
                                        </a:solidFill>
                                        <a:effectLst/>
                                        <a:latin typeface="Cambria Math" panose="02040503050406030204" pitchFamily="18" charset="0"/>
                                        <a:ea typeface="+mn-ea"/>
                                        <a:cs typeface="+mn-cs"/>
                                      </a:rPr>
                                      <m:t>𝜔</m:t>
                                    </m:r>
                                    <m:r>
                                      <a:rPr lang="en-US" sz="1400" i="1" kern="1200">
                                        <a:solidFill>
                                          <a:schemeClr val="tx1"/>
                                        </a:solidFill>
                                        <a:effectLst/>
                                        <a:latin typeface="Cambria Math" panose="02040503050406030204" pitchFamily="18" charset="0"/>
                                        <a:ea typeface="+mn-ea"/>
                                        <a:cs typeface="+mn-cs"/>
                                      </a:rPr>
                                      <m:t>𝑙</m:t>
                                    </m:r>
                                    <m:r>
                                      <a:rPr lang="en-US" sz="1400" i="1" kern="1200">
                                        <a:solidFill>
                                          <a:schemeClr val="tx1"/>
                                        </a:solidFill>
                                        <a:effectLst/>
                                        <a:latin typeface="Cambria Math" panose="02040503050406030204" pitchFamily="18" charset="0"/>
                                        <a:ea typeface="+mn-ea"/>
                                        <a:cs typeface="+mn-cs"/>
                                      </a:rPr>
                                      <m:t>)(</m:t>
                                    </m:r>
                                    <m:r>
                                      <a:rPr lang="en-US" sz="1400" i="1" kern="1200">
                                        <a:solidFill>
                                          <a:schemeClr val="tx1"/>
                                        </a:solidFill>
                                        <a:effectLst/>
                                        <a:latin typeface="Cambria Math" panose="02040503050406030204" pitchFamily="18" charset="0"/>
                                        <a:ea typeface="+mn-ea"/>
                                        <a:cs typeface="+mn-cs"/>
                                      </a:rPr>
                                      <m:t>𝑔</m:t>
                                    </m:r>
                                    <m:r>
                                      <a:rPr lang="en-US" sz="1400" i="1" kern="1200">
                                        <a:solidFill>
                                          <a:schemeClr val="tx1"/>
                                        </a:solidFill>
                                        <a:effectLst/>
                                        <a:latin typeface="Cambria Math" panose="02040503050406030204" pitchFamily="18" charset="0"/>
                                        <a:ea typeface="+mn-ea"/>
                                        <a:cs typeface="+mn-cs"/>
                                      </a:rPr>
                                      <m:t>+</m:t>
                                    </m:r>
                                    <m:r>
                                      <a:rPr lang="en-US" sz="1400" i="1" kern="1200">
                                        <a:solidFill>
                                          <a:schemeClr val="tx1"/>
                                        </a:solidFill>
                                        <a:effectLst/>
                                        <a:latin typeface="Cambria Math" panose="02040503050406030204" pitchFamily="18" charset="0"/>
                                        <a:ea typeface="+mn-ea"/>
                                        <a:cs typeface="+mn-cs"/>
                                      </a:rPr>
                                      <m:t>𝑗</m:t>
                                    </m:r>
                                    <m:r>
                                      <a:rPr lang="en-US" sz="1400" i="1" kern="1200">
                                        <a:solidFill>
                                          <a:schemeClr val="tx1"/>
                                        </a:solidFill>
                                        <a:effectLst/>
                                        <a:latin typeface="Cambria Math" panose="02040503050406030204" pitchFamily="18" charset="0"/>
                                        <a:ea typeface="+mn-ea"/>
                                        <a:cs typeface="+mn-cs"/>
                                      </a:rPr>
                                      <m:t>𝜔</m:t>
                                    </m:r>
                                    <m:r>
                                      <a:rPr lang="en-US" sz="1400" i="1" kern="1200">
                                        <a:solidFill>
                                          <a:schemeClr val="tx1"/>
                                        </a:solidFill>
                                        <a:effectLst/>
                                        <a:latin typeface="Cambria Math" panose="02040503050406030204" pitchFamily="18" charset="0"/>
                                        <a:ea typeface="+mn-ea"/>
                                        <a:cs typeface="+mn-cs"/>
                                      </a:rPr>
                                      <m:t>𝑐</m:t>
                                    </m:r>
                                    <m:r>
                                      <a:rPr lang="en-US" sz="1400" i="1" kern="1200">
                                        <a:solidFill>
                                          <a:schemeClr val="tx1"/>
                                        </a:solidFill>
                                        <a:effectLst/>
                                        <a:latin typeface="Cambria Math" panose="02040503050406030204" pitchFamily="18" charset="0"/>
                                        <a:ea typeface="+mn-ea"/>
                                        <a:cs typeface="+mn-cs"/>
                                      </a:rPr>
                                      <m:t>)</m:t>
                                    </m:r>
                                  </m:e>
                                </m:rad>
                                <m:r>
                                  <a:rPr lang="en-US" sz="1400" i="1" kern="1200">
                                    <a:solidFill>
                                      <a:schemeClr val="tx1"/>
                                    </a:solidFill>
                                    <a:effectLst/>
                                    <a:latin typeface="Cambria Math" panose="02040503050406030204" pitchFamily="18" charset="0"/>
                                    <a:ea typeface="+mn-ea"/>
                                    <a:cs typeface="+mn-cs"/>
                                  </a:rPr>
                                  <m:t>=</m:t>
                                </m:r>
                                <m:rad>
                                  <m:radPr>
                                    <m:degHide m:val="on"/>
                                    <m:ctrlPr>
                                      <a:rPr lang="en-US" sz="1400" i="1" kern="1200">
                                        <a:solidFill>
                                          <a:schemeClr val="tx1"/>
                                        </a:solidFill>
                                        <a:effectLst/>
                                        <a:latin typeface="Cambria Math" panose="02040503050406030204" pitchFamily="18" charset="0"/>
                                        <a:ea typeface="+mn-ea"/>
                                        <a:cs typeface="+mn-cs"/>
                                      </a:rPr>
                                    </m:ctrlPr>
                                  </m:radPr>
                                  <m:deg/>
                                  <m:e>
                                    <m:r>
                                      <a:rPr lang="en-US" sz="1400" i="1" kern="1200">
                                        <a:solidFill>
                                          <a:schemeClr val="tx1"/>
                                        </a:solidFill>
                                        <a:effectLst/>
                                        <a:latin typeface="Cambria Math" panose="02040503050406030204" pitchFamily="18" charset="0"/>
                                        <a:ea typeface="+mn-ea"/>
                                        <a:cs typeface="+mn-cs"/>
                                      </a:rPr>
                                      <m:t>(</m:t>
                                    </m:r>
                                    <m:r>
                                      <a:rPr lang="en-US" sz="1400" i="1" kern="1200">
                                        <a:solidFill>
                                          <a:schemeClr val="tx1"/>
                                        </a:solidFill>
                                        <a:effectLst/>
                                        <a:latin typeface="Cambria Math" panose="02040503050406030204" pitchFamily="18" charset="0"/>
                                        <a:ea typeface="+mn-ea"/>
                                        <a:cs typeface="+mn-cs"/>
                                      </a:rPr>
                                      <m:t>𝜌</m:t>
                                    </m:r>
                                    <m:r>
                                      <a:rPr lang="en-US" sz="1400" i="1" kern="1200">
                                        <a:solidFill>
                                          <a:schemeClr val="tx1"/>
                                        </a:solidFill>
                                        <a:effectLst/>
                                        <a:latin typeface="Cambria Math" panose="02040503050406030204" pitchFamily="18" charset="0"/>
                                        <a:ea typeface="+mn-ea"/>
                                        <a:cs typeface="+mn-cs"/>
                                      </a:rPr>
                                      <m:t>+</m:t>
                                    </m:r>
                                    <m:r>
                                      <a:rPr lang="en-US" sz="1400" i="1" kern="1200">
                                        <a:solidFill>
                                          <a:schemeClr val="tx1"/>
                                        </a:solidFill>
                                        <a:effectLst/>
                                        <a:latin typeface="Cambria Math" panose="02040503050406030204" pitchFamily="18" charset="0"/>
                                        <a:ea typeface="+mn-ea"/>
                                        <a:cs typeface="+mn-cs"/>
                                      </a:rPr>
                                      <m:t>𝑗</m:t>
                                    </m:r>
                                    <m:r>
                                      <a:rPr lang="en-US" sz="1400" i="1" kern="1200">
                                        <a:solidFill>
                                          <a:schemeClr val="tx1"/>
                                        </a:solidFill>
                                        <a:effectLst/>
                                        <a:latin typeface="Cambria Math" panose="02040503050406030204" pitchFamily="18" charset="0"/>
                                        <a:ea typeface="+mn-ea"/>
                                        <a:cs typeface="+mn-cs"/>
                                      </a:rPr>
                                      <m:t>𝜔𝜇</m:t>
                                    </m:r>
                                    <m:r>
                                      <a:rPr lang="en-US" sz="1400" i="1" kern="1200">
                                        <a:solidFill>
                                          <a:schemeClr val="tx1"/>
                                        </a:solidFill>
                                        <a:effectLst/>
                                        <a:latin typeface="Cambria Math" panose="02040503050406030204" pitchFamily="18" charset="0"/>
                                        <a:ea typeface="+mn-ea"/>
                                        <a:cs typeface="+mn-cs"/>
                                      </a:rPr>
                                      <m:t>)(</m:t>
                                    </m:r>
                                    <m:r>
                                      <a:rPr lang="en-US" sz="1400" i="1" kern="1200">
                                        <a:solidFill>
                                          <a:schemeClr val="tx1"/>
                                        </a:solidFill>
                                        <a:effectLst/>
                                        <a:latin typeface="Cambria Math" panose="02040503050406030204" pitchFamily="18" charset="0"/>
                                        <a:ea typeface="+mn-ea"/>
                                        <a:cs typeface="+mn-cs"/>
                                      </a:rPr>
                                      <m:t>𝜎</m:t>
                                    </m:r>
                                    <m:r>
                                      <a:rPr lang="en-US" sz="1400" i="1" kern="1200">
                                        <a:solidFill>
                                          <a:schemeClr val="tx1"/>
                                        </a:solidFill>
                                        <a:effectLst/>
                                        <a:latin typeface="Cambria Math" panose="02040503050406030204" pitchFamily="18" charset="0"/>
                                        <a:ea typeface="+mn-ea"/>
                                        <a:cs typeface="+mn-cs"/>
                                      </a:rPr>
                                      <m:t>+</m:t>
                                    </m:r>
                                    <m:r>
                                      <a:rPr lang="en-US" sz="1400" i="1" kern="1200">
                                        <a:solidFill>
                                          <a:schemeClr val="tx1"/>
                                        </a:solidFill>
                                        <a:effectLst/>
                                        <a:latin typeface="Cambria Math" panose="02040503050406030204" pitchFamily="18" charset="0"/>
                                        <a:ea typeface="+mn-ea"/>
                                        <a:cs typeface="+mn-cs"/>
                                      </a:rPr>
                                      <m:t>𝑗</m:t>
                                    </m:r>
                                    <m:r>
                                      <a:rPr lang="en-US" sz="1400" i="1" kern="1200">
                                        <a:solidFill>
                                          <a:schemeClr val="tx1"/>
                                        </a:solidFill>
                                        <a:effectLst/>
                                        <a:latin typeface="Cambria Math" panose="02040503050406030204" pitchFamily="18" charset="0"/>
                                        <a:ea typeface="+mn-ea"/>
                                        <a:cs typeface="+mn-cs"/>
                                      </a:rPr>
                                      <m:t>𝜔𝜀</m:t>
                                    </m:r>
                                    <m:r>
                                      <a:rPr lang="en-US" sz="1400" i="1" kern="1200">
                                        <a:solidFill>
                                          <a:schemeClr val="tx1"/>
                                        </a:solidFill>
                                        <a:effectLst/>
                                        <a:latin typeface="Cambria Math" panose="02040503050406030204" pitchFamily="18" charset="0"/>
                                        <a:ea typeface="+mn-ea"/>
                                        <a:cs typeface="+mn-cs"/>
                                      </a:rPr>
                                      <m:t>)</m:t>
                                    </m:r>
                                  </m:e>
                                </m:rad>
                                <m:r>
                                  <a:rPr lang="en-US" sz="1400" i="1" kern="1200" smtClean="0">
                                    <a:solidFill>
                                      <a:schemeClr val="tx1"/>
                                    </a:solidFill>
                                    <a:effectLst/>
                                    <a:latin typeface="Cambria Math" panose="02040503050406030204" pitchFamily="18" charset="0"/>
                                    <a:ea typeface="+mn-ea"/>
                                    <a:cs typeface="+mn-cs"/>
                                  </a:rPr>
                                  <m:t>=</m:t>
                                </m:r>
                                <m:r>
                                  <a:rPr lang="en-US" sz="1400" i="1" kern="1200" smtClean="0">
                                    <a:solidFill>
                                      <a:schemeClr val="tx1"/>
                                    </a:solidFill>
                                    <a:effectLst/>
                                    <a:latin typeface="Cambria Math" panose="02040503050406030204" pitchFamily="18" charset="0"/>
                                    <a:ea typeface="+mn-ea"/>
                                    <a:cs typeface="+mn-cs"/>
                                  </a:rPr>
                                  <m:t>𝛼</m:t>
                                </m:r>
                                <m:r>
                                  <a:rPr lang="en-US" sz="1400" i="1" kern="1200" smtClean="0">
                                    <a:solidFill>
                                      <a:schemeClr val="tx1"/>
                                    </a:solidFill>
                                    <a:effectLst/>
                                    <a:latin typeface="Cambria Math" panose="02040503050406030204" pitchFamily="18" charset="0"/>
                                    <a:ea typeface="+mn-ea"/>
                                    <a:cs typeface="+mn-cs"/>
                                  </a:rPr>
                                  <m:t>+</m:t>
                                </m:r>
                                <m:r>
                                  <a:rPr lang="en-US" sz="1400" i="1" kern="1200" smtClean="0">
                                    <a:solidFill>
                                      <a:schemeClr val="tx1"/>
                                    </a:solidFill>
                                    <a:effectLst/>
                                    <a:latin typeface="Cambria Math" panose="02040503050406030204" pitchFamily="18" charset="0"/>
                                    <a:ea typeface="+mn-ea"/>
                                    <a:cs typeface="+mn-cs"/>
                                  </a:rPr>
                                  <m:t>𝑗</m:t>
                                </m:r>
                                <m:r>
                                  <a:rPr lang="en-US" sz="1400" i="1" kern="1200" smtClean="0">
                                    <a:solidFill>
                                      <a:schemeClr val="tx1"/>
                                    </a:solidFill>
                                    <a:effectLst/>
                                    <a:latin typeface="Cambria Math" panose="02040503050406030204" pitchFamily="18" charset="0"/>
                                    <a:ea typeface="+mn-ea"/>
                                    <a:cs typeface="+mn-cs"/>
                                  </a:rPr>
                                  <m:t>𝛽</m:t>
                                </m:r>
                              </m:oMath>
                            </m:oMathPara>
                          </a14:m>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i="1" kern="1200" smtClean="0">
                                    <a:solidFill>
                                      <a:schemeClr val="tx1"/>
                                    </a:solidFill>
                                    <a:effectLst/>
                                    <a:latin typeface="Cambria Math" panose="02040503050406030204" pitchFamily="18" charset="0"/>
                                    <a:ea typeface="+mn-ea"/>
                                    <a:cs typeface="+mn-cs"/>
                                  </a:rPr>
                                  <m:t>𝛾</m:t>
                                </m:r>
                                <m:r>
                                  <a:rPr lang="en-US" sz="1400" i="1" kern="1200" smtClean="0">
                                    <a:solidFill>
                                      <a:schemeClr val="tx1"/>
                                    </a:solidFill>
                                    <a:effectLst/>
                                    <a:latin typeface="Cambria Math" panose="02040503050406030204" pitchFamily="18" charset="0"/>
                                    <a:ea typeface="+mn-ea"/>
                                    <a:cs typeface="+mn-cs"/>
                                  </a:rPr>
                                  <m:t>=</m:t>
                                </m:r>
                                <m:rad>
                                  <m:radPr>
                                    <m:degHide m:val="on"/>
                                    <m:ctrlPr>
                                      <a:rPr lang="en-US" sz="1400" i="1" kern="1200">
                                        <a:solidFill>
                                          <a:schemeClr val="tx1"/>
                                        </a:solidFill>
                                        <a:effectLst/>
                                        <a:latin typeface="Cambria Math" panose="02040503050406030204" pitchFamily="18" charset="0"/>
                                        <a:ea typeface="+mn-ea"/>
                                        <a:cs typeface="+mn-cs"/>
                                      </a:rPr>
                                    </m:ctrlPr>
                                  </m:radPr>
                                  <m:deg/>
                                  <m:e>
                                    <m:r>
                                      <a:rPr lang="en-US" sz="1400" i="1" kern="1200">
                                        <a:solidFill>
                                          <a:schemeClr val="tx1"/>
                                        </a:solidFill>
                                        <a:effectLst/>
                                        <a:latin typeface="Cambria Math" panose="02040503050406030204" pitchFamily="18" charset="0"/>
                                        <a:ea typeface="+mn-ea"/>
                                        <a:cs typeface="+mn-cs"/>
                                      </a:rPr>
                                      <m:t>(</m:t>
                                    </m:r>
                                    <m:r>
                                      <a:rPr lang="en-US" sz="1400" i="1" kern="1200">
                                        <a:solidFill>
                                          <a:schemeClr val="tx1"/>
                                        </a:solidFill>
                                        <a:effectLst/>
                                        <a:latin typeface="Cambria Math" panose="02040503050406030204" pitchFamily="18" charset="0"/>
                                        <a:ea typeface="+mn-ea"/>
                                        <a:cs typeface="+mn-cs"/>
                                      </a:rPr>
                                      <m:t>𝑗</m:t>
                                    </m:r>
                                    <m:r>
                                      <a:rPr lang="en-US" sz="1400" i="1" kern="1200">
                                        <a:solidFill>
                                          <a:schemeClr val="tx1"/>
                                        </a:solidFill>
                                        <a:effectLst/>
                                        <a:latin typeface="Cambria Math" panose="02040503050406030204" pitchFamily="18" charset="0"/>
                                        <a:ea typeface="+mn-ea"/>
                                        <a:cs typeface="+mn-cs"/>
                                      </a:rPr>
                                      <m:t>𝜔</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𝐿</m:t>
                                        </m:r>
                                      </m:e>
                                      <m:sub>
                                        <m:r>
                                          <a:rPr lang="en-US" sz="1400" i="1">
                                            <a:latin typeface="Cambria Math" panose="02040503050406030204" pitchFamily="18" charset="0"/>
                                          </a:rPr>
                                          <m:t>𝑚</m:t>
                                        </m:r>
                                      </m:sub>
                                    </m:sSub>
                                    <m:r>
                                      <a:rPr lang="en-US" sz="1400" i="1" kern="1200">
                                        <a:solidFill>
                                          <a:schemeClr val="tx1"/>
                                        </a:solidFill>
                                        <a:effectLst/>
                                        <a:latin typeface="Cambria Math" panose="02040503050406030204" pitchFamily="18" charset="0"/>
                                        <a:ea typeface="+mn-ea"/>
                                        <a:cs typeface="+mn-cs"/>
                                      </a:rPr>
                                      <m:t>)(</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𝐺</m:t>
                                        </m:r>
                                      </m:e>
                                      <m:sub>
                                        <m:r>
                                          <a:rPr lang="en-US" sz="1400" i="1">
                                            <a:latin typeface="Cambria Math" panose="02040503050406030204" pitchFamily="18" charset="0"/>
                                          </a:rPr>
                                          <m:t>𝑚</m:t>
                                        </m:r>
                                      </m:sub>
                                    </m:sSub>
                                    <m:r>
                                      <a:rPr lang="en-US" sz="1400" i="1" kern="1200">
                                        <a:solidFill>
                                          <a:schemeClr val="tx1"/>
                                        </a:solidFill>
                                        <a:effectLst/>
                                        <a:latin typeface="Cambria Math" panose="02040503050406030204" pitchFamily="18" charset="0"/>
                                        <a:ea typeface="+mn-ea"/>
                                        <a:cs typeface="+mn-cs"/>
                                      </a:rPr>
                                      <m:t>+</m:t>
                                    </m:r>
                                    <m:r>
                                      <a:rPr lang="en-US" sz="1400" i="1" kern="1200">
                                        <a:solidFill>
                                          <a:schemeClr val="tx1"/>
                                        </a:solidFill>
                                        <a:effectLst/>
                                        <a:latin typeface="Cambria Math" panose="02040503050406030204" pitchFamily="18" charset="0"/>
                                        <a:ea typeface="+mn-ea"/>
                                        <a:cs typeface="+mn-cs"/>
                                      </a:rPr>
                                      <m:t>𝑗</m:t>
                                    </m:r>
                                    <m:r>
                                      <a:rPr lang="en-US" sz="1400" i="1" kern="1200">
                                        <a:solidFill>
                                          <a:schemeClr val="tx1"/>
                                        </a:solidFill>
                                        <a:effectLst/>
                                        <a:latin typeface="Cambria Math" panose="02040503050406030204" pitchFamily="18" charset="0"/>
                                        <a:ea typeface="+mn-ea"/>
                                        <a:cs typeface="+mn-cs"/>
                                      </a:rPr>
                                      <m:t>𝜔</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𝐶</m:t>
                                        </m:r>
                                      </m:e>
                                      <m:sub>
                                        <m:r>
                                          <a:rPr lang="en-US" sz="1400" i="1">
                                            <a:latin typeface="Cambria Math" panose="02040503050406030204" pitchFamily="18" charset="0"/>
                                          </a:rPr>
                                          <m:t>𝑚</m:t>
                                        </m:r>
                                      </m:sub>
                                    </m:sSub>
                                    <m:r>
                                      <a:rPr lang="en-US" sz="1400" i="1" kern="1200">
                                        <a:solidFill>
                                          <a:schemeClr val="tx1"/>
                                        </a:solidFill>
                                        <a:effectLst/>
                                        <a:latin typeface="Cambria Math" panose="02040503050406030204" pitchFamily="18" charset="0"/>
                                        <a:ea typeface="+mn-ea"/>
                                        <a:cs typeface="+mn-cs"/>
                                      </a:rPr>
                                      <m:t>)</m:t>
                                    </m:r>
                                  </m:e>
                                </m:rad>
                                <m:r>
                                  <a:rPr lang="en-US" sz="1400" i="1" kern="1200">
                                    <a:solidFill>
                                      <a:schemeClr val="tx1"/>
                                    </a:solidFill>
                                    <a:effectLst/>
                                    <a:latin typeface="Cambria Math" panose="02040503050406030204" pitchFamily="18" charset="0"/>
                                    <a:ea typeface="+mn-ea"/>
                                    <a:cs typeface="+mn-cs"/>
                                  </a:rPr>
                                  <m:t>=</m:t>
                                </m:r>
                                <m:rad>
                                  <m:radPr>
                                    <m:degHide m:val="on"/>
                                    <m:ctrlPr>
                                      <a:rPr lang="en-US" sz="1400" i="1" kern="1200">
                                        <a:solidFill>
                                          <a:schemeClr val="tx1"/>
                                        </a:solidFill>
                                        <a:effectLst/>
                                        <a:latin typeface="Cambria Math" panose="02040503050406030204" pitchFamily="18" charset="0"/>
                                        <a:ea typeface="+mn-ea"/>
                                        <a:cs typeface="+mn-cs"/>
                                      </a:rPr>
                                    </m:ctrlPr>
                                  </m:radPr>
                                  <m:deg/>
                                  <m:e>
                                    <m:r>
                                      <a:rPr lang="en-US" sz="1400" i="1" kern="1200">
                                        <a:solidFill>
                                          <a:schemeClr val="tx1"/>
                                        </a:solidFill>
                                        <a:effectLst/>
                                        <a:latin typeface="Cambria Math" panose="02040503050406030204" pitchFamily="18" charset="0"/>
                                        <a:ea typeface="+mn-ea"/>
                                        <a:cs typeface="+mn-cs"/>
                                      </a:rPr>
                                      <m:t>(</m:t>
                                    </m:r>
                                    <m:r>
                                      <a:rPr lang="en-US" sz="1400" i="1" kern="1200">
                                        <a:solidFill>
                                          <a:schemeClr val="tx1"/>
                                        </a:solidFill>
                                        <a:effectLst/>
                                        <a:latin typeface="Cambria Math" panose="02040503050406030204" pitchFamily="18" charset="0"/>
                                        <a:ea typeface="+mn-ea"/>
                                        <a:cs typeface="+mn-cs"/>
                                      </a:rPr>
                                      <m:t>𝑗</m:t>
                                    </m:r>
                                    <m:r>
                                      <a:rPr lang="en-US" sz="1400" i="1" kern="1200">
                                        <a:solidFill>
                                          <a:schemeClr val="tx1"/>
                                        </a:solidFill>
                                        <a:effectLst/>
                                        <a:latin typeface="Cambria Math" panose="02040503050406030204" pitchFamily="18" charset="0"/>
                                        <a:ea typeface="+mn-ea"/>
                                        <a:cs typeface="+mn-cs"/>
                                      </a:rPr>
                                      <m:t>𝜔𝜇</m:t>
                                    </m:r>
                                    <m:r>
                                      <a:rPr lang="en-US" sz="1400" i="1" kern="1200">
                                        <a:solidFill>
                                          <a:schemeClr val="tx1"/>
                                        </a:solidFill>
                                        <a:effectLst/>
                                        <a:latin typeface="Cambria Math" panose="02040503050406030204" pitchFamily="18" charset="0"/>
                                        <a:ea typeface="+mn-ea"/>
                                        <a:cs typeface="+mn-cs"/>
                                      </a:rPr>
                                      <m:t>)(</m:t>
                                    </m:r>
                                    <m:r>
                                      <a:rPr lang="en-US" sz="1400" i="1" kern="1200">
                                        <a:solidFill>
                                          <a:schemeClr val="tx1"/>
                                        </a:solidFill>
                                        <a:effectLst/>
                                        <a:latin typeface="Cambria Math" panose="02040503050406030204" pitchFamily="18" charset="0"/>
                                        <a:ea typeface="+mn-ea"/>
                                        <a:cs typeface="+mn-cs"/>
                                      </a:rPr>
                                      <m:t>𝜎</m:t>
                                    </m:r>
                                    <m:r>
                                      <a:rPr lang="en-US" sz="1400" i="1" kern="1200">
                                        <a:solidFill>
                                          <a:schemeClr val="tx1"/>
                                        </a:solidFill>
                                        <a:effectLst/>
                                        <a:latin typeface="Cambria Math" panose="02040503050406030204" pitchFamily="18" charset="0"/>
                                        <a:ea typeface="+mn-ea"/>
                                        <a:cs typeface="+mn-cs"/>
                                      </a:rPr>
                                      <m:t>+</m:t>
                                    </m:r>
                                    <m:r>
                                      <a:rPr lang="en-US" sz="1400" i="1" kern="1200">
                                        <a:solidFill>
                                          <a:schemeClr val="tx1"/>
                                        </a:solidFill>
                                        <a:effectLst/>
                                        <a:latin typeface="Cambria Math" panose="02040503050406030204" pitchFamily="18" charset="0"/>
                                        <a:ea typeface="+mn-ea"/>
                                        <a:cs typeface="+mn-cs"/>
                                      </a:rPr>
                                      <m:t>𝑗</m:t>
                                    </m:r>
                                    <m:r>
                                      <a:rPr lang="en-US" sz="1400" i="1" kern="1200">
                                        <a:solidFill>
                                          <a:schemeClr val="tx1"/>
                                        </a:solidFill>
                                        <a:effectLst/>
                                        <a:latin typeface="Cambria Math" panose="02040503050406030204" pitchFamily="18" charset="0"/>
                                        <a:ea typeface="+mn-ea"/>
                                        <a:cs typeface="+mn-cs"/>
                                      </a:rPr>
                                      <m:t>𝜔𝜀</m:t>
                                    </m:r>
                                    <m:r>
                                      <a:rPr lang="en-US" sz="1400" i="1" kern="1200">
                                        <a:solidFill>
                                          <a:schemeClr val="tx1"/>
                                        </a:solidFill>
                                        <a:effectLst/>
                                        <a:latin typeface="Cambria Math" panose="02040503050406030204" pitchFamily="18" charset="0"/>
                                        <a:ea typeface="+mn-ea"/>
                                        <a:cs typeface="+mn-cs"/>
                                      </a:rPr>
                                      <m:t>)</m:t>
                                    </m:r>
                                  </m:e>
                                </m:rad>
                                <m:r>
                                  <a:rPr lang="en-US" sz="1400" b="0" i="1" kern="1200" smtClean="0">
                                    <a:solidFill>
                                      <a:schemeClr val="tx1"/>
                                    </a:solidFill>
                                    <a:effectLst/>
                                    <a:latin typeface="Cambria Math" panose="02040503050406030204" pitchFamily="18" charset="0"/>
                                    <a:ea typeface="+mn-ea"/>
                                    <a:cs typeface="+mn-cs"/>
                                  </a:rPr>
                                  <m:t>=</m:t>
                                </m:r>
                                <m:r>
                                  <a:rPr lang="en-US" sz="1400" i="1" kern="1200" smtClean="0">
                                    <a:solidFill>
                                      <a:schemeClr val="tx1"/>
                                    </a:solidFill>
                                    <a:effectLst/>
                                    <a:latin typeface="Cambria Math" panose="02040503050406030204" pitchFamily="18" charset="0"/>
                                    <a:ea typeface="+mn-ea"/>
                                    <a:cs typeface="+mn-cs"/>
                                  </a:rPr>
                                  <m:t>𝛼</m:t>
                                </m:r>
                                <m:r>
                                  <a:rPr lang="en-US" sz="1400" i="1" kern="1200" smtClean="0">
                                    <a:solidFill>
                                      <a:schemeClr val="tx1"/>
                                    </a:solidFill>
                                    <a:effectLst/>
                                    <a:latin typeface="Cambria Math" panose="02040503050406030204" pitchFamily="18" charset="0"/>
                                    <a:ea typeface="+mn-ea"/>
                                    <a:cs typeface="+mn-cs"/>
                                  </a:rPr>
                                  <m:t>+</m:t>
                                </m:r>
                                <m:r>
                                  <a:rPr lang="en-US" sz="1400" i="1" kern="1200" smtClean="0">
                                    <a:solidFill>
                                      <a:schemeClr val="tx1"/>
                                    </a:solidFill>
                                    <a:effectLst/>
                                    <a:latin typeface="Cambria Math" panose="02040503050406030204" pitchFamily="18" charset="0"/>
                                    <a:ea typeface="+mn-ea"/>
                                    <a:cs typeface="+mn-cs"/>
                                  </a:rPr>
                                  <m:t>𝑗</m:t>
                                </m:r>
                                <m:r>
                                  <a:rPr lang="en-US" sz="1400" i="1" kern="1200" smtClean="0">
                                    <a:solidFill>
                                      <a:schemeClr val="tx1"/>
                                    </a:solidFill>
                                    <a:effectLst/>
                                    <a:latin typeface="Cambria Math" panose="02040503050406030204" pitchFamily="18" charset="0"/>
                                    <a:ea typeface="+mn-ea"/>
                                    <a:cs typeface="+mn-cs"/>
                                  </a:rPr>
                                  <m:t>𝛽</m:t>
                                </m:r>
                              </m:oMath>
                            </m:oMathPara>
                          </a14:m>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213677742"/>
                      </a:ext>
                    </a:extLst>
                  </a:tr>
                </a:tbl>
              </a:graphicData>
            </a:graphic>
          </p:graphicFrame>
        </mc:Choice>
        <mc:Fallback xmlns="">
          <p:graphicFrame>
            <p:nvGraphicFramePr>
              <p:cNvPr id="4" name="Content Placeholder 3"/>
              <p:cNvGraphicFramePr>
                <a:graphicFrameLocks noGrp="1"/>
              </p:cNvGraphicFramePr>
              <p:nvPr>
                <p:ph idx="1"/>
                <p:extLst/>
              </p:nvPr>
            </p:nvGraphicFramePr>
            <p:xfrm>
              <a:off x="1457785" y="1863569"/>
              <a:ext cx="6228431" cy="4004419"/>
            </p:xfrm>
            <a:graphic>
              <a:graphicData uri="http://schemas.openxmlformats.org/drawingml/2006/table">
                <a:tbl>
                  <a:tblPr firstRow="1" firstCol="1" bandRow="1">
                    <a:tableStyleId>{5940675A-B579-460E-94D1-54222C63F5DA}</a:tableStyleId>
                  </a:tblPr>
                  <a:tblGrid>
                    <a:gridCol w="3129333">
                      <a:extLst>
                        <a:ext uri="{9D8B030D-6E8A-4147-A177-3AD203B41FA5}">
                          <a16:colId xmlns:a16="http://schemas.microsoft.com/office/drawing/2014/main" val="3581561559"/>
                        </a:ext>
                      </a:extLst>
                    </a:gridCol>
                    <a:gridCol w="3099098">
                      <a:extLst>
                        <a:ext uri="{9D8B030D-6E8A-4147-A177-3AD203B41FA5}">
                          <a16:colId xmlns:a16="http://schemas.microsoft.com/office/drawing/2014/main" val="3382901946"/>
                        </a:ext>
                      </a:extLst>
                    </a:gridCol>
                  </a:tblGrid>
                  <a:tr h="251822">
                    <a:tc>
                      <a:txBody>
                        <a:bodyPr/>
                        <a:lstStyle/>
                        <a:p>
                          <a:pPr marL="0" marR="0" algn="ctr">
                            <a:lnSpc>
                              <a:spcPct val="107000"/>
                            </a:lnSpc>
                            <a:spcBef>
                              <a:spcPts val="0"/>
                            </a:spcBef>
                            <a:spcAft>
                              <a:spcPts val="0"/>
                            </a:spcAft>
                          </a:pPr>
                          <a:r>
                            <a:rPr lang="en-US" sz="1500" dirty="0" smtClean="0">
                              <a:effectLst/>
                            </a:rPr>
                            <a:t>Electric Transmission Line</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07000"/>
                            </a:lnSpc>
                            <a:spcBef>
                              <a:spcPts val="0"/>
                            </a:spcBef>
                            <a:spcAft>
                              <a:spcPts val="0"/>
                            </a:spcAft>
                          </a:pPr>
                          <a:r>
                            <a:rPr lang="en-US" sz="1500" dirty="0" smtClean="0">
                              <a:effectLst/>
                            </a:rPr>
                            <a:t>Magnetic Transmission Line</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3544196432"/>
                      </a:ext>
                    </a:extLst>
                  </a:tr>
                  <a:tr h="1095185">
                    <a:tc>
                      <a:txBody>
                        <a:bodyPr/>
                        <a:lstStyle/>
                        <a:p>
                          <a:endParaRPr lang="en-US"/>
                        </a:p>
                      </a:txBody>
                      <a:tcPr marL="51435" marR="51435" marT="0" marB="0">
                        <a:blipFill>
                          <a:blip r:embed="rId2"/>
                          <a:stretch>
                            <a:fillRect l="-195" t="-27222" r="-99610" b="-246667"/>
                          </a:stretch>
                        </a:blipFill>
                      </a:tcPr>
                    </a:tc>
                    <a:tc>
                      <a:txBody>
                        <a:bodyPr/>
                        <a:lstStyle/>
                        <a:p>
                          <a:endParaRPr lang="en-US"/>
                        </a:p>
                      </a:txBody>
                      <a:tcPr marL="51435" marR="51435" marT="0" marB="0">
                        <a:blipFill>
                          <a:blip r:embed="rId2"/>
                          <a:stretch>
                            <a:fillRect l="-100982" t="-27222" r="-393" b="-246667"/>
                          </a:stretch>
                        </a:blipFill>
                      </a:tcPr>
                    </a:tc>
                    <a:extLst>
                      <a:ext uri="{0D108BD9-81ED-4DB2-BD59-A6C34878D82A}">
                        <a16:rowId xmlns:a16="http://schemas.microsoft.com/office/drawing/2014/main" val="129884245"/>
                      </a:ext>
                    </a:extLst>
                  </a:tr>
                  <a:tr h="1144334">
                    <a:tc>
                      <a:txBody>
                        <a:bodyPr/>
                        <a:lstStyle/>
                        <a:p>
                          <a:endParaRPr lang="en-US"/>
                        </a:p>
                      </a:txBody>
                      <a:tcPr marL="51435" marR="51435" marT="0" marB="0">
                        <a:blipFill>
                          <a:blip r:embed="rId2"/>
                          <a:stretch>
                            <a:fillRect l="-195" t="-121809" r="-99610" b="-136170"/>
                          </a:stretch>
                        </a:blipFill>
                      </a:tcPr>
                    </a:tc>
                    <a:tc>
                      <a:txBody>
                        <a:bodyPr/>
                        <a:lstStyle/>
                        <a:p>
                          <a:endParaRPr lang="en-US"/>
                        </a:p>
                      </a:txBody>
                      <a:tcPr marL="51435" marR="51435" marT="0" marB="0">
                        <a:blipFill>
                          <a:blip r:embed="rId2"/>
                          <a:stretch>
                            <a:fillRect l="-100982" t="-121809" r="-393" b="-136170"/>
                          </a:stretch>
                        </a:blipFill>
                      </a:tcPr>
                    </a:tc>
                    <a:extLst>
                      <a:ext uri="{0D108BD9-81ED-4DB2-BD59-A6C34878D82A}">
                        <a16:rowId xmlns:a16="http://schemas.microsoft.com/office/drawing/2014/main" val="4161218915"/>
                      </a:ext>
                    </a:extLst>
                  </a:tr>
                  <a:tr h="960120">
                    <a:tc>
                      <a:txBody>
                        <a:bodyPr/>
                        <a:lstStyle/>
                        <a:p>
                          <a:endParaRPr lang="en-US"/>
                        </a:p>
                      </a:txBody>
                      <a:tcPr marL="51435" marR="51435" marT="0" marB="0">
                        <a:blipFill>
                          <a:blip r:embed="rId2"/>
                          <a:stretch>
                            <a:fillRect l="-195" t="-263924" r="-99610" b="-62025"/>
                          </a:stretch>
                        </a:blipFill>
                      </a:tcPr>
                    </a:tc>
                    <a:tc>
                      <a:txBody>
                        <a:bodyPr/>
                        <a:lstStyle/>
                        <a:p>
                          <a:endParaRPr lang="en-US"/>
                        </a:p>
                      </a:txBody>
                      <a:tcPr marL="51435" marR="51435" marT="0" marB="0">
                        <a:blipFill>
                          <a:blip r:embed="rId2"/>
                          <a:stretch>
                            <a:fillRect l="-100982" t="-263924" r="-393" b="-62025"/>
                          </a:stretch>
                        </a:blipFill>
                      </a:tcPr>
                    </a:tc>
                    <a:extLst>
                      <a:ext uri="{0D108BD9-81ED-4DB2-BD59-A6C34878D82A}">
                        <a16:rowId xmlns:a16="http://schemas.microsoft.com/office/drawing/2014/main" val="3955219018"/>
                      </a:ext>
                    </a:extLst>
                  </a:tr>
                  <a:tr h="552958">
                    <a:tc>
                      <a:txBody>
                        <a:bodyPr/>
                        <a:lstStyle/>
                        <a:p>
                          <a:endParaRPr lang="en-US"/>
                        </a:p>
                      </a:txBody>
                      <a:tcPr marL="51435" marR="51435" marT="0" marB="0">
                        <a:blipFill>
                          <a:blip r:embed="rId2"/>
                          <a:stretch>
                            <a:fillRect l="-195" t="-631868" r="-99610" b="-7692"/>
                          </a:stretch>
                        </a:blipFill>
                      </a:tcPr>
                    </a:tc>
                    <a:tc>
                      <a:txBody>
                        <a:bodyPr/>
                        <a:lstStyle/>
                        <a:p>
                          <a:endParaRPr lang="en-US"/>
                        </a:p>
                      </a:txBody>
                      <a:tcPr marL="51435" marR="51435" marT="0" marB="0">
                        <a:blipFill>
                          <a:blip r:embed="rId2"/>
                          <a:stretch>
                            <a:fillRect l="-100982" t="-631868" r="-393" b="-7692"/>
                          </a:stretch>
                        </a:blipFill>
                      </a:tcPr>
                    </a:tc>
                    <a:extLst>
                      <a:ext uri="{0D108BD9-81ED-4DB2-BD59-A6C34878D82A}">
                        <a16:rowId xmlns:a16="http://schemas.microsoft.com/office/drawing/2014/main" val="213677742"/>
                      </a:ext>
                    </a:extLst>
                  </a:tr>
                </a:tbl>
              </a:graphicData>
            </a:graphic>
          </p:graphicFrame>
        </mc:Fallback>
      </mc:AlternateContent>
    </p:spTree>
    <p:extLst>
      <p:ext uri="{BB962C8B-B14F-4D97-AF65-F5344CB8AC3E}">
        <p14:creationId xmlns:p14="http://schemas.microsoft.com/office/powerpoint/2010/main" val="19741608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of Different Models </a:t>
            </a:r>
            <a:endParaRPr lang="en-US" dirty="0"/>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nvPr>
            </p:nvGraphicFramePr>
            <p:xfrm>
              <a:off x="401684" y="2226469"/>
              <a:ext cx="8440980" cy="3467100"/>
            </p:xfrm>
            <a:graphic>
              <a:graphicData uri="http://schemas.openxmlformats.org/drawingml/2006/table">
                <a:tbl>
                  <a:tblPr firstRow="1" bandRow="1">
                    <a:tableStyleId>{5940675A-B579-460E-94D1-54222C63F5DA}</a:tableStyleId>
                  </a:tblPr>
                  <a:tblGrid>
                    <a:gridCol w="1567118">
                      <a:extLst>
                        <a:ext uri="{9D8B030D-6E8A-4147-A177-3AD203B41FA5}">
                          <a16:colId xmlns:a16="http://schemas.microsoft.com/office/drawing/2014/main" val="4172966311"/>
                        </a:ext>
                      </a:extLst>
                    </a:gridCol>
                    <a:gridCol w="1874411">
                      <a:extLst>
                        <a:ext uri="{9D8B030D-6E8A-4147-A177-3AD203B41FA5}">
                          <a16:colId xmlns:a16="http://schemas.microsoft.com/office/drawing/2014/main" val="1255871291"/>
                        </a:ext>
                      </a:extLst>
                    </a:gridCol>
                    <a:gridCol w="2616206">
                      <a:extLst>
                        <a:ext uri="{9D8B030D-6E8A-4147-A177-3AD203B41FA5}">
                          <a16:colId xmlns:a16="http://schemas.microsoft.com/office/drawing/2014/main" val="3298123944"/>
                        </a:ext>
                      </a:extLst>
                    </a:gridCol>
                    <a:gridCol w="2383245">
                      <a:extLst>
                        <a:ext uri="{9D8B030D-6E8A-4147-A177-3AD203B41FA5}">
                          <a16:colId xmlns:a16="http://schemas.microsoft.com/office/drawing/2014/main" val="148908771"/>
                        </a:ext>
                      </a:extLst>
                    </a:gridCol>
                  </a:tblGrid>
                  <a:tr h="278130">
                    <a:tc>
                      <a:txBody>
                        <a:bodyPr/>
                        <a:lstStyle/>
                        <a:p>
                          <a:pPr algn="ctr"/>
                          <a:endParaRPr lang="en-US" sz="1400" b="1" dirty="0"/>
                        </a:p>
                      </a:txBody>
                      <a:tcPr marL="68580" marR="68580" marT="34290" marB="34290"/>
                    </a:tc>
                    <a:tc>
                      <a:txBody>
                        <a:bodyPr/>
                        <a:lstStyle/>
                        <a:p>
                          <a:pPr algn="ctr"/>
                          <a:r>
                            <a:rPr lang="en-US" sz="1400" b="1" dirty="0" smtClean="0"/>
                            <a:t>Reluctance Model</a:t>
                          </a:r>
                          <a:endParaRPr lang="en-US" sz="1400" b="1" dirty="0"/>
                        </a:p>
                      </a:txBody>
                      <a:tcPr marL="68580" marR="68580" marT="34290" marB="34290"/>
                    </a:tc>
                    <a:tc>
                      <a:txBody>
                        <a:bodyPr/>
                        <a:lstStyle/>
                        <a:p>
                          <a:pPr algn="ctr"/>
                          <a:r>
                            <a:rPr lang="en-US" sz="1400" b="1" dirty="0" smtClean="0"/>
                            <a:t>Permeance-Capacitance</a:t>
                          </a:r>
                          <a:r>
                            <a:rPr lang="en-US" sz="1400" b="1" baseline="0" dirty="0" smtClean="0"/>
                            <a:t> Model</a:t>
                          </a:r>
                          <a:endParaRPr lang="en-US" sz="1400" b="1" dirty="0"/>
                        </a:p>
                      </a:txBody>
                      <a:tcPr marL="68580" marR="68580" marT="34290" marB="34290"/>
                    </a:tc>
                    <a:tc>
                      <a:txBody>
                        <a:bodyPr/>
                        <a:lstStyle/>
                        <a:p>
                          <a:pPr algn="ctr"/>
                          <a:r>
                            <a:rPr lang="en-US" sz="1400" b="1" dirty="0" smtClean="0"/>
                            <a:t>Transmission Line Model</a:t>
                          </a:r>
                          <a:endParaRPr lang="en-US" sz="1400" b="1" dirty="0"/>
                        </a:p>
                      </a:txBody>
                      <a:tcPr marL="68580" marR="68580" marT="34290" marB="34290"/>
                    </a:tc>
                    <a:extLst>
                      <a:ext uri="{0D108BD9-81ED-4DB2-BD59-A6C34878D82A}">
                        <a16:rowId xmlns:a16="http://schemas.microsoft.com/office/drawing/2014/main" val="1558632924"/>
                      </a:ext>
                    </a:extLst>
                  </a:tr>
                  <a:tr h="480060">
                    <a:tc>
                      <a:txBody>
                        <a:bodyPr/>
                        <a:lstStyle/>
                        <a:p>
                          <a:pPr algn="ctr"/>
                          <a:r>
                            <a:rPr lang="en-US" sz="1400" b="1" dirty="0" smtClean="0"/>
                            <a:t>Conserved Quantity</a:t>
                          </a:r>
                          <a:endParaRPr lang="en-US" sz="1400" b="1" dirty="0"/>
                        </a:p>
                      </a:txBody>
                      <a:tcPr marL="68580" marR="68580" marT="34290" marB="34290"/>
                    </a:tc>
                    <a:tc>
                      <a:txBody>
                        <a:bodyPr/>
                        <a:lstStyle/>
                        <a:p>
                          <a:pPr algn="ctr"/>
                          <a:r>
                            <a:rPr lang="en-US" sz="1400" dirty="0" smtClean="0"/>
                            <a:t>?</a:t>
                          </a:r>
                          <a:endParaRPr lang="en-US" sz="1400" dirty="0"/>
                        </a:p>
                      </a:txBody>
                      <a:tcPr marL="68580" marR="68580" marT="34290" marB="34290"/>
                    </a:tc>
                    <a:tc>
                      <a:txBody>
                        <a:bodyPr/>
                        <a:lstStyle/>
                        <a:p>
                          <a:pPr algn="ctr"/>
                          <a:r>
                            <a:rPr lang="en-US" sz="1400" dirty="0" smtClean="0"/>
                            <a:t>Magnetic Flux </a:t>
                          </a:r>
                        </a:p>
                        <a:p>
                          <a:pPr algn="ctr"/>
                          <a:r>
                            <a:rPr lang="en-US" sz="1400" dirty="0" smtClean="0"/>
                            <a:t>[Volt-Second]</a:t>
                          </a:r>
                          <a:endParaRPr lang="en-US" sz="1400" dirty="0"/>
                        </a:p>
                      </a:txBody>
                      <a:tcPr marL="68580" marR="68580" marT="34290" marB="34290"/>
                    </a:tc>
                    <a:tc>
                      <a:txBody>
                        <a:bodyPr/>
                        <a:lstStyle/>
                        <a:p>
                          <a:pPr algn="ctr"/>
                          <a:r>
                            <a:rPr lang="en-US" sz="1400" dirty="0" smtClean="0"/>
                            <a:t>Magnetic Flux</a:t>
                          </a:r>
                        </a:p>
                        <a:p>
                          <a:pPr algn="ctr"/>
                          <a:r>
                            <a:rPr lang="en-US" sz="1400" dirty="0" smtClean="0"/>
                            <a:t> [Volt-Second]</a:t>
                          </a:r>
                          <a:endParaRPr lang="en-US" sz="1400" dirty="0"/>
                        </a:p>
                      </a:txBody>
                      <a:tcPr marL="68580" marR="68580" marT="34290" marB="34290"/>
                    </a:tc>
                    <a:extLst>
                      <a:ext uri="{0D108BD9-81ED-4DB2-BD59-A6C34878D82A}">
                        <a16:rowId xmlns:a16="http://schemas.microsoft.com/office/drawing/2014/main" val="2788719644"/>
                      </a:ext>
                    </a:extLst>
                  </a:tr>
                  <a:tr h="480060">
                    <a:tc>
                      <a:txBody>
                        <a:bodyPr/>
                        <a:lstStyle/>
                        <a:p>
                          <a:pPr algn="ctr"/>
                          <a:r>
                            <a:rPr lang="en-US" sz="1400" b="1" dirty="0" smtClean="0"/>
                            <a:t>Flow Variable</a:t>
                          </a:r>
                          <a:endParaRPr lang="en-US" sz="1400" b="1" dirty="0"/>
                        </a:p>
                      </a:txBody>
                      <a:tcPr marL="68580" marR="68580" marT="34290" marB="34290"/>
                    </a:tc>
                    <a:tc>
                      <a:txBody>
                        <a:bodyPr/>
                        <a:lstStyle/>
                        <a:p>
                          <a:pPr algn="ctr"/>
                          <a:r>
                            <a:rPr lang="en-US" sz="1400" dirty="0" smtClean="0"/>
                            <a:t>Magnetic Flux</a:t>
                          </a:r>
                        </a:p>
                        <a:p>
                          <a:pPr algn="ctr"/>
                          <a:r>
                            <a:rPr lang="en-US" sz="1400" dirty="0" smtClean="0"/>
                            <a:t> [Volt-Second]</a:t>
                          </a:r>
                          <a:endParaRPr lang="en-US" sz="1400" dirty="0"/>
                        </a:p>
                      </a:txBody>
                      <a:tcPr marL="68580" marR="68580" marT="34290" marB="34290"/>
                    </a:tc>
                    <a:tc>
                      <a:txBody>
                        <a:bodyPr/>
                        <a:lstStyle/>
                        <a:p>
                          <a:pPr algn="ctr"/>
                          <a:r>
                            <a:rPr lang="en-US" sz="1400" dirty="0" smtClean="0"/>
                            <a:t>Rate of change of Magnetic Flux [Volt]</a:t>
                          </a:r>
                          <a:endParaRPr lang="en-US" sz="1400" dirty="0"/>
                        </a:p>
                      </a:txBody>
                      <a:tcPr marL="68580" marR="68580" marT="34290" marB="34290"/>
                    </a:tc>
                    <a:tc>
                      <a:txBody>
                        <a:bodyPr/>
                        <a:lstStyle/>
                        <a:p>
                          <a:pPr algn="ctr"/>
                          <a:r>
                            <a:rPr lang="en-US" sz="1400" dirty="0" smtClean="0"/>
                            <a:t>Rate of change of Magnetic Flux </a:t>
                          </a:r>
                        </a:p>
                        <a:p>
                          <a:pPr algn="ctr"/>
                          <a:r>
                            <a:rPr lang="en-US" sz="1400" dirty="0" smtClean="0"/>
                            <a:t>[Volt]</a:t>
                          </a:r>
                          <a:endParaRPr lang="en-US" sz="1400" dirty="0"/>
                        </a:p>
                      </a:txBody>
                      <a:tcPr marL="68580" marR="68580" marT="34290" marB="34290"/>
                    </a:tc>
                    <a:extLst>
                      <a:ext uri="{0D108BD9-81ED-4DB2-BD59-A6C34878D82A}">
                        <a16:rowId xmlns:a16="http://schemas.microsoft.com/office/drawing/2014/main" val="3559782943"/>
                      </a:ext>
                    </a:extLst>
                  </a:tr>
                  <a:tr h="480060">
                    <a:tc>
                      <a:txBody>
                        <a:bodyPr/>
                        <a:lstStyle/>
                        <a:p>
                          <a:pPr algn="ctr"/>
                          <a:r>
                            <a:rPr lang="en-US" sz="1400" b="1" dirty="0" smtClean="0"/>
                            <a:t>Effort Variable</a:t>
                          </a:r>
                          <a:endParaRPr lang="en-US" sz="1400" b="1" dirty="0"/>
                        </a:p>
                      </a:txBody>
                      <a:tcPr marL="68580" marR="68580" marT="34290" marB="34290"/>
                    </a:tc>
                    <a:tc>
                      <a:txBody>
                        <a:bodyPr/>
                        <a:lstStyle/>
                        <a:p>
                          <a:pPr algn="ctr"/>
                          <a:r>
                            <a:rPr lang="en-US" sz="1400" dirty="0" smtClean="0"/>
                            <a:t>Magnetomotive Force [Ampere]</a:t>
                          </a:r>
                          <a:endParaRPr lang="en-US" sz="1400" dirty="0"/>
                        </a:p>
                      </a:txBody>
                      <a:tcPr marL="68580" marR="68580" marT="34290" marB="34290"/>
                    </a:tc>
                    <a:tc>
                      <a:txBody>
                        <a:bodyPr/>
                        <a:lstStyle/>
                        <a:p>
                          <a:pPr algn="ctr"/>
                          <a:r>
                            <a:rPr lang="en-US" sz="1400" dirty="0" smtClean="0"/>
                            <a:t>Magnetomotive Force </a:t>
                          </a:r>
                        </a:p>
                        <a:p>
                          <a:pPr algn="ctr"/>
                          <a:r>
                            <a:rPr lang="en-US" sz="1400" dirty="0" smtClean="0"/>
                            <a:t>[Ampere]</a:t>
                          </a:r>
                          <a:endParaRPr lang="en-US" sz="1400" dirty="0"/>
                        </a:p>
                      </a:txBody>
                      <a:tcPr marL="68580" marR="68580" marT="34290" marB="34290"/>
                    </a:tc>
                    <a:tc>
                      <a:txBody>
                        <a:bodyPr/>
                        <a:lstStyle/>
                        <a:p>
                          <a:pPr algn="ctr"/>
                          <a:r>
                            <a:rPr lang="en-US" sz="1400" dirty="0" smtClean="0"/>
                            <a:t>Magnetomotive Force</a:t>
                          </a:r>
                        </a:p>
                        <a:p>
                          <a:pPr algn="ctr"/>
                          <a:r>
                            <a:rPr lang="en-US" sz="1400" dirty="0" smtClean="0"/>
                            <a:t> [Ampere]</a:t>
                          </a:r>
                          <a:endParaRPr lang="en-US" sz="1400" dirty="0"/>
                        </a:p>
                      </a:txBody>
                      <a:tcPr marL="68580" marR="68580" marT="34290" marB="34290"/>
                    </a:tc>
                    <a:extLst>
                      <a:ext uri="{0D108BD9-81ED-4DB2-BD59-A6C34878D82A}">
                        <a16:rowId xmlns:a16="http://schemas.microsoft.com/office/drawing/2014/main" val="3590960478"/>
                      </a:ext>
                    </a:extLst>
                  </a:tr>
                  <a:tr h="480060">
                    <a:tc>
                      <a:txBody>
                        <a:bodyPr/>
                        <a:lstStyle/>
                        <a:p>
                          <a:pPr algn="ctr"/>
                          <a:r>
                            <a:rPr lang="en-US" sz="1400" b="1" dirty="0" smtClean="0"/>
                            <a:t>Energy Dissipation Element</a:t>
                          </a:r>
                          <a:endParaRPr lang="en-US" sz="1400" b="1" dirty="0"/>
                        </a:p>
                      </a:txBody>
                      <a:tcPr marL="68580" marR="68580" marT="34290" marB="34290"/>
                    </a:tc>
                    <a:tc>
                      <a:txBody>
                        <a:bodyPr/>
                        <a:lstStyle/>
                        <a:p>
                          <a:pPr algn="ctr"/>
                          <a:r>
                            <a:rPr lang="en-US" sz="1400" dirty="0" smtClean="0"/>
                            <a:t>Magnetic Reluctance [</a:t>
                          </a:r>
                          <a14:m>
                            <m:oMath xmlns:m="http://schemas.openxmlformats.org/officeDocument/2006/math">
                              <m:sSup>
                                <m:sSupPr>
                                  <m:ctrlPr>
                                    <a:rPr lang="en-US" sz="1400" i="1" dirty="0" smtClean="0">
                                      <a:effectLst/>
                                      <a:latin typeface="Cambria Math" panose="02040503050406030204" pitchFamily="18" charset="0"/>
                                    </a:rPr>
                                  </m:ctrlPr>
                                </m:sSupPr>
                                <m:e>
                                  <m:r>
                                    <m:rPr>
                                      <m:nor/>
                                    </m:rPr>
                                    <a:rPr lang="en-US" sz="1400" dirty="0" smtClean="0"/>
                                    <m:t>Henry</m:t>
                                  </m:r>
                                </m:e>
                                <m:sup>
                                  <m:r>
                                    <a:rPr lang="en-US" sz="1400" i="1" dirty="0" smtClean="0">
                                      <a:effectLst/>
                                      <a:latin typeface="Cambria Math" panose="02040503050406030204" pitchFamily="18" charset="0"/>
                                    </a:rPr>
                                    <m:t>−1</m:t>
                                  </m:r>
                                </m:sup>
                              </m:sSup>
                            </m:oMath>
                          </a14:m>
                          <a:r>
                            <a:rPr lang="en-US" sz="1400" dirty="0" smtClean="0"/>
                            <a:t>]</a:t>
                          </a:r>
                          <a:endParaRPr lang="en-US" sz="1400" dirty="0"/>
                        </a:p>
                      </a:txBody>
                      <a:tcPr marL="68580" marR="68580" marT="34290" marB="34290"/>
                    </a:tc>
                    <a:tc>
                      <a:txBody>
                        <a:bodyPr/>
                        <a:lstStyle/>
                        <a:p>
                          <a:pPr algn="ctr"/>
                          <a:r>
                            <a:rPr lang="en-US" sz="1400" dirty="0" smtClean="0"/>
                            <a:t>?</a:t>
                          </a:r>
                          <a:endParaRPr lang="en-US" sz="1400" dirty="0"/>
                        </a:p>
                      </a:txBody>
                      <a:tcPr marL="68580" marR="68580" marT="34290" marB="34290"/>
                    </a:tc>
                    <a:tc>
                      <a:txBody>
                        <a:bodyPr/>
                        <a:lstStyle/>
                        <a:p>
                          <a:pPr algn="ctr"/>
                          <a:r>
                            <a:rPr lang="en-US" sz="1400" dirty="0" smtClean="0"/>
                            <a:t>Magnetic Conductance </a:t>
                          </a:r>
                        </a:p>
                        <a:p>
                          <a:pPr algn="ctr"/>
                          <a:r>
                            <a:rPr lang="en-US" sz="1400" dirty="0" smtClean="0"/>
                            <a:t>[Ohm]</a:t>
                          </a:r>
                          <a:endParaRPr lang="en-US" sz="1400" dirty="0"/>
                        </a:p>
                      </a:txBody>
                      <a:tcPr marL="68580" marR="68580" marT="34290" marB="34290"/>
                    </a:tc>
                    <a:extLst>
                      <a:ext uri="{0D108BD9-81ED-4DB2-BD59-A6C34878D82A}">
                        <a16:rowId xmlns:a16="http://schemas.microsoft.com/office/drawing/2014/main" val="275593643"/>
                      </a:ext>
                    </a:extLst>
                  </a:tr>
                  <a:tr h="480060">
                    <a:tc>
                      <a:txBody>
                        <a:bodyPr/>
                        <a:lstStyle/>
                        <a:p>
                          <a:pPr algn="ctr"/>
                          <a:r>
                            <a:rPr lang="en-US" sz="1400" b="1" dirty="0" smtClean="0"/>
                            <a:t>Electrical Energy Storage Element</a:t>
                          </a:r>
                          <a:endParaRPr lang="en-US" sz="1400" b="1" dirty="0"/>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t>?</a:t>
                          </a:r>
                        </a:p>
                        <a:p>
                          <a:pPr algn="ctr"/>
                          <a:endParaRPr lang="en-US" sz="1400" dirty="0"/>
                        </a:p>
                      </a:txBody>
                      <a:tcPr marL="68580" marR="68580" marT="34290" marB="34290"/>
                    </a:tc>
                    <a:tc>
                      <a:txBody>
                        <a:bodyPr/>
                        <a:lstStyle/>
                        <a:p>
                          <a:pPr algn="ctr"/>
                          <a:r>
                            <a:rPr lang="en-US" sz="1400" dirty="0" smtClean="0"/>
                            <a:t>?</a:t>
                          </a:r>
                          <a:endParaRPr lang="en-US" sz="1400" dirty="0"/>
                        </a:p>
                      </a:txBody>
                      <a:tcPr marL="68580" marR="68580" marT="34290" marB="34290"/>
                    </a:tc>
                    <a:tc>
                      <a:txBody>
                        <a:bodyPr/>
                        <a:lstStyle/>
                        <a:p>
                          <a:pPr algn="ctr"/>
                          <a:r>
                            <a:rPr lang="en-US" sz="1400" dirty="0" smtClean="0"/>
                            <a:t>Magnetic Capacitance </a:t>
                          </a:r>
                        </a:p>
                        <a:p>
                          <a:pPr algn="ctr"/>
                          <a:r>
                            <a:rPr lang="en-US" sz="1400" dirty="0" smtClean="0"/>
                            <a:t>[Farad]</a:t>
                          </a:r>
                          <a:endParaRPr lang="en-US" sz="1400" dirty="0"/>
                        </a:p>
                      </a:txBody>
                      <a:tcPr marL="68580" marR="68580" marT="34290" marB="34290"/>
                    </a:tc>
                    <a:extLst>
                      <a:ext uri="{0D108BD9-81ED-4DB2-BD59-A6C34878D82A}">
                        <a16:rowId xmlns:a16="http://schemas.microsoft.com/office/drawing/2014/main" val="687365440"/>
                      </a:ext>
                    </a:extLst>
                  </a:tr>
                  <a:tr h="480060">
                    <a:tc>
                      <a:txBody>
                        <a:bodyPr/>
                        <a:lstStyle/>
                        <a:p>
                          <a:pPr algn="ctr"/>
                          <a:r>
                            <a:rPr lang="en-US" sz="1400" b="1" dirty="0" smtClean="0"/>
                            <a:t>Magnetic Energy Storage Element</a:t>
                          </a:r>
                          <a:endParaRPr lang="en-US" sz="1400" b="1" dirty="0"/>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t>?</a:t>
                          </a:r>
                        </a:p>
                        <a:p>
                          <a:pPr algn="ctr"/>
                          <a:endParaRPr lang="en-US" sz="1400" dirty="0"/>
                        </a:p>
                      </a:txBody>
                      <a:tcPr marL="68580" marR="68580" marT="34290" marB="34290"/>
                    </a:tc>
                    <a:tc>
                      <a:txBody>
                        <a:bodyPr/>
                        <a:lstStyle/>
                        <a:p>
                          <a:pPr algn="ctr"/>
                          <a:r>
                            <a:rPr lang="en-US" sz="1400" dirty="0" smtClean="0"/>
                            <a:t>Magnetic Permeance </a:t>
                          </a:r>
                        </a:p>
                        <a:p>
                          <a:pPr algn="ctr"/>
                          <a:r>
                            <a:rPr lang="en-US" sz="1400" dirty="0" smtClean="0"/>
                            <a:t>[Henry]</a:t>
                          </a:r>
                          <a:endParaRPr lang="en-US" sz="1400" dirty="0"/>
                        </a:p>
                      </a:txBody>
                      <a:tcPr marL="68580" marR="68580" marT="34290" marB="34290"/>
                    </a:tc>
                    <a:tc>
                      <a:txBody>
                        <a:bodyPr/>
                        <a:lstStyle/>
                        <a:p>
                          <a:pPr algn="ctr"/>
                          <a:r>
                            <a:rPr lang="en-US" sz="1400" dirty="0" smtClean="0"/>
                            <a:t>Magnetic Inductance</a:t>
                          </a:r>
                        </a:p>
                        <a:p>
                          <a:pPr algn="ctr"/>
                          <a:r>
                            <a:rPr lang="en-US" sz="1400" dirty="0" smtClean="0"/>
                            <a:t> [Henry]</a:t>
                          </a:r>
                          <a:endParaRPr lang="en-US" sz="1400" dirty="0"/>
                        </a:p>
                      </a:txBody>
                      <a:tcPr marL="68580" marR="68580" marT="34290" marB="34290"/>
                    </a:tc>
                    <a:extLst>
                      <a:ext uri="{0D108BD9-81ED-4DB2-BD59-A6C34878D82A}">
                        <a16:rowId xmlns:a16="http://schemas.microsoft.com/office/drawing/2014/main" val="1538193494"/>
                      </a:ext>
                    </a:extLst>
                  </a:tr>
                </a:tbl>
              </a:graphicData>
            </a:graphic>
          </p:graphicFrame>
        </mc:Choice>
        <mc:Fallback xmlns="">
          <p:graphicFrame>
            <p:nvGraphicFramePr>
              <p:cNvPr id="4" name="Content Placeholder 3"/>
              <p:cNvGraphicFramePr>
                <a:graphicFrameLocks noGrp="1"/>
              </p:cNvGraphicFramePr>
              <p:nvPr>
                <p:ph idx="1"/>
                <p:extLst/>
              </p:nvPr>
            </p:nvGraphicFramePr>
            <p:xfrm>
              <a:off x="401684" y="2226469"/>
              <a:ext cx="8440980" cy="3467100"/>
            </p:xfrm>
            <a:graphic>
              <a:graphicData uri="http://schemas.openxmlformats.org/drawingml/2006/table">
                <a:tbl>
                  <a:tblPr firstRow="1" bandRow="1">
                    <a:tableStyleId>{5940675A-B579-460E-94D1-54222C63F5DA}</a:tableStyleId>
                  </a:tblPr>
                  <a:tblGrid>
                    <a:gridCol w="1567118">
                      <a:extLst>
                        <a:ext uri="{9D8B030D-6E8A-4147-A177-3AD203B41FA5}">
                          <a16:colId xmlns:a16="http://schemas.microsoft.com/office/drawing/2014/main" val="4172966311"/>
                        </a:ext>
                      </a:extLst>
                    </a:gridCol>
                    <a:gridCol w="1874411">
                      <a:extLst>
                        <a:ext uri="{9D8B030D-6E8A-4147-A177-3AD203B41FA5}">
                          <a16:colId xmlns:a16="http://schemas.microsoft.com/office/drawing/2014/main" val="1255871291"/>
                        </a:ext>
                      </a:extLst>
                    </a:gridCol>
                    <a:gridCol w="2616206">
                      <a:extLst>
                        <a:ext uri="{9D8B030D-6E8A-4147-A177-3AD203B41FA5}">
                          <a16:colId xmlns:a16="http://schemas.microsoft.com/office/drawing/2014/main" val="3298123944"/>
                        </a:ext>
                      </a:extLst>
                    </a:gridCol>
                    <a:gridCol w="2383245">
                      <a:extLst>
                        <a:ext uri="{9D8B030D-6E8A-4147-A177-3AD203B41FA5}">
                          <a16:colId xmlns:a16="http://schemas.microsoft.com/office/drawing/2014/main" val="148908771"/>
                        </a:ext>
                      </a:extLst>
                    </a:gridCol>
                  </a:tblGrid>
                  <a:tr h="281940">
                    <a:tc>
                      <a:txBody>
                        <a:bodyPr/>
                        <a:lstStyle/>
                        <a:p>
                          <a:pPr algn="ctr"/>
                          <a:endParaRPr lang="en-US" sz="1400" b="1" dirty="0"/>
                        </a:p>
                      </a:txBody>
                      <a:tcPr marL="68580" marR="68580" marT="34290" marB="34290"/>
                    </a:tc>
                    <a:tc>
                      <a:txBody>
                        <a:bodyPr/>
                        <a:lstStyle/>
                        <a:p>
                          <a:pPr algn="ctr"/>
                          <a:r>
                            <a:rPr lang="en-US" sz="1400" b="1" dirty="0" smtClean="0"/>
                            <a:t>Reluctance Model</a:t>
                          </a:r>
                          <a:endParaRPr lang="en-US" sz="1400" b="1" dirty="0"/>
                        </a:p>
                      </a:txBody>
                      <a:tcPr marL="68580" marR="68580" marT="34290" marB="34290"/>
                    </a:tc>
                    <a:tc>
                      <a:txBody>
                        <a:bodyPr/>
                        <a:lstStyle/>
                        <a:p>
                          <a:pPr algn="ctr"/>
                          <a:r>
                            <a:rPr lang="en-US" sz="1400" b="1" dirty="0" smtClean="0"/>
                            <a:t>Permeance-Capacitance</a:t>
                          </a:r>
                          <a:r>
                            <a:rPr lang="en-US" sz="1400" b="1" baseline="0" dirty="0" smtClean="0"/>
                            <a:t> Model</a:t>
                          </a:r>
                          <a:endParaRPr lang="en-US" sz="1400" b="1" dirty="0"/>
                        </a:p>
                      </a:txBody>
                      <a:tcPr marL="68580" marR="68580" marT="34290" marB="34290"/>
                    </a:tc>
                    <a:tc>
                      <a:txBody>
                        <a:bodyPr/>
                        <a:lstStyle/>
                        <a:p>
                          <a:pPr algn="ctr"/>
                          <a:r>
                            <a:rPr lang="en-US" sz="1400" b="1" dirty="0" smtClean="0"/>
                            <a:t>Transmission Line Model</a:t>
                          </a:r>
                          <a:endParaRPr lang="en-US" sz="1400" b="1" dirty="0"/>
                        </a:p>
                      </a:txBody>
                      <a:tcPr marL="68580" marR="68580" marT="34290" marB="34290"/>
                    </a:tc>
                    <a:extLst>
                      <a:ext uri="{0D108BD9-81ED-4DB2-BD59-A6C34878D82A}">
                        <a16:rowId xmlns:a16="http://schemas.microsoft.com/office/drawing/2014/main" val="1558632924"/>
                      </a:ext>
                    </a:extLst>
                  </a:tr>
                  <a:tr h="495300">
                    <a:tc>
                      <a:txBody>
                        <a:bodyPr/>
                        <a:lstStyle/>
                        <a:p>
                          <a:pPr algn="ctr"/>
                          <a:r>
                            <a:rPr lang="en-US" sz="1400" b="1" dirty="0" smtClean="0"/>
                            <a:t>Conserved Quantity</a:t>
                          </a:r>
                          <a:endParaRPr lang="en-US" sz="1400" b="1" dirty="0"/>
                        </a:p>
                      </a:txBody>
                      <a:tcPr marL="68580" marR="68580" marT="34290" marB="34290"/>
                    </a:tc>
                    <a:tc>
                      <a:txBody>
                        <a:bodyPr/>
                        <a:lstStyle/>
                        <a:p>
                          <a:pPr algn="ctr"/>
                          <a:r>
                            <a:rPr lang="en-US" sz="1400" dirty="0" smtClean="0"/>
                            <a:t>?</a:t>
                          </a:r>
                          <a:endParaRPr lang="en-US" sz="1400" dirty="0"/>
                        </a:p>
                      </a:txBody>
                      <a:tcPr marL="68580" marR="68580" marT="34290" marB="34290"/>
                    </a:tc>
                    <a:tc>
                      <a:txBody>
                        <a:bodyPr/>
                        <a:lstStyle/>
                        <a:p>
                          <a:pPr algn="ctr"/>
                          <a:r>
                            <a:rPr lang="en-US" sz="1400" dirty="0" smtClean="0"/>
                            <a:t>Magnetic Flux </a:t>
                          </a:r>
                        </a:p>
                        <a:p>
                          <a:pPr algn="ctr"/>
                          <a:r>
                            <a:rPr lang="en-US" sz="1400" dirty="0" smtClean="0"/>
                            <a:t>[Volt-Second]</a:t>
                          </a:r>
                          <a:endParaRPr lang="en-US" sz="1400" dirty="0"/>
                        </a:p>
                      </a:txBody>
                      <a:tcPr marL="68580" marR="68580" marT="34290" marB="34290"/>
                    </a:tc>
                    <a:tc>
                      <a:txBody>
                        <a:bodyPr/>
                        <a:lstStyle/>
                        <a:p>
                          <a:pPr algn="ctr"/>
                          <a:r>
                            <a:rPr lang="en-US" sz="1400" dirty="0" smtClean="0"/>
                            <a:t>Magnetic Flux</a:t>
                          </a:r>
                        </a:p>
                        <a:p>
                          <a:pPr algn="ctr"/>
                          <a:r>
                            <a:rPr lang="en-US" sz="1400" dirty="0" smtClean="0"/>
                            <a:t> [Volt-Second]</a:t>
                          </a:r>
                          <a:endParaRPr lang="en-US" sz="1400" dirty="0"/>
                        </a:p>
                      </a:txBody>
                      <a:tcPr marL="68580" marR="68580" marT="34290" marB="34290"/>
                    </a:tc>
                    <a:extLst>
                      <a:ext uri="{0D108BD9-81ED-4DB2-BD59-A6C34878D82A}">
                        <a16:rowId xmlns:a16="http://schemas.microsoft.com/office/drawing/2014/main" val="2788719644"/>
                      </a:ext>
                    </a:extLst>
                  </a:tr>
                  <a:tr h="708660">
                    <a:tc>
                      <a:txBody>
                        <a:bodyPr/>
                        <a:lstStyle/>
                        <a:p>
                          <a:pPr algn="ctr"/>
                          <a:r>
                            <a:rPr lang="en-US" sz="1400" b="1" dirty="0" smtClean="0"/>
                            <a:t>Flow Variable</a:t>
                          </a:r>
                          <a:endParaRPr lang="en-US" sz="1400" b="1" dirty="0"/>
                        </a:p>
                      </a:txBody>
                      <a:tcPr marL="68580" marR="68580" marT="34290" marB="34290"/>
                    </a:tc>
                    <a:tc>
                      <a:txBody>
                        <a:bodyPr/>
                        <a:lstStyle/>
                        <a:p>
                          <a:pPr algn="ctr"/>
                          <a:r>
                            <a:rPr lang="en-US" sz="1400" dirty="0" smtClean="0"/>
                            <a:t>Magnetic Flux</a:t>
                          </a:r>
                        </a:p>
                        <a:p>
                          <a:pPr algn="ctr"/>
                          <a:r>
                            <a:rPr lang="en-US" sz="1400" dirty="0" smtClean="0"/>
                            <a:t> [Volt-Second]</a:t>
                          </a:r>
                          <a:endParaRPr lang="en-US" sz="1400" dirty="0"/>
                        </a:p>
                      </a:txBody>
                      <a:tcPr marL="68580" marR="68580" marT="34290" marB="34290"/>
                    </a:tc>
                    <a:tc>
                      <a:txBody>
                        <a:bodyPr/>
                        <a:lstStyle/>
                        <a:p>
                          <a:pPr algn="ctr"/>
                          <a:r>
                            <a:rPr lang="en-US" sz="1400" dirty="0" smtClean="0"/>
                            <a:t>Rate of change of Magnetic Flux [Volt]</a:t>
                          </a:r>
                          <a:endParaRPr lang="en-US" sz="1400" dirty="0"/>
                        </a:p>
                      </a:txBody>
                      <a:tcPr marL="68580" marR="68580" marT="34290" marB="34290"/>
                    </a:tc>
                    <a:tc>
                      <a:txBody>
                        <a:bodyPr/>
                        <a:lstStyle/>
                        <a:p>
                          <a:pPr algn="ctr"/>
                          <a:r>
                            <a:rPr lang="en-US" sz="1400" dirty="0" smtClean="0"/>
                            <a:t>Rate of change of Magnetic Flux </a:t>
                          </a:r>
                        </a:p>
                        <a:p>
                          <a:pPr algn="ctr"/>
                          <a:r>
                            <a:rPr lang="en-US" sz="1400" dirty="0" smtClean="0"/>
                            <a:t>[Volt]</a:t>
                          </a:r>
                          <a:endParaRPr lang="en-US" sz="1400" dirty="0"/>
                        </a:p>
                      </a:txBody>
                      <a:tcPr marL="68580" marR="68580" marT="34290" marB="34290"/>
                    </a:tc>
                    <a:extLst>
                      <a:ext uri="{0D108BD9-81ED-4DB2-BD59-A6C34878D82A}">
                        <a16:rowId xmlns:a16="http://schemas.microsoft.com/office/drawing/2014/main" val="3559782943"/>
                      </a:ext>
                    </a:extLst>
                  </a:tr>
                  <a:tr h="495300">
                    <a:tc>
                      <a:txBody>
                        <a:bodyPr/>
                        <a:lstStyle/>
                        <a:p>
                          <a:pPr algn="ctr"/>
                          <a:r>
                            <a:rPr lang="en-US" sz="1400" b="1" dirty="0" smtClean="0"/>
                            <a:t>Effort Variable</a:t>
                          </a:r>
                          <a:endParaRPr lang="en-US" sz="1400" b="1" dirty="0"/>
                        </a:p>
                      </a:txBody>
                      <a:tcPr marL="68580" marR="68580" marT="34290" marB="34290"/>
                    </a:tc>
                    <a:tc>
                      <a:txBody>
                        <a:bodyPr/>
                        <a:lstStyle/>
                        <a:p>
                          <a:pPr algn="ctr"/>
                          <a:r>
                            <a:rPr lang="en-US" sz="1400" dirty="0" smtClean="0"/>
                            <a:t>Magnetomotive Force [Ampere]</a:t>
                          </a:r>
                          <a:endParaRPr lang="en-US" sz="1400" dirty="0"/>
                        </a:p>
                      </a:txBody>
                      <a:tcPr marL="68580" marR="68580" marT="34290" marB="34290"/>
                    </a:tc>
                    <a:tc>
                      <a:txBody>
                        <a:bodyPr/>
                        <a:lstStyle/>
                        <a:p>
                          <a:pPr algn="ctr"/>
                          <a:r>
                            <a:rPr lang="en-US" sz="1400" dirty="0" smtClean="0"/>
                            <a:t>Magnetomotive Force </a:t>
                          </a:r>
                        </a:p>
                        <a:p>
                          <a:pPr algn="ctr"/>
                          <a:r>
                            <a:rPr lang="en-US" sz="1400" dirty="0" smtClean="0"/>
                            <a:t>[Ampere]</a:t>
                          </a:r>
                          <a:endParaRPr lang="en-US" sz="1400" dirty="0"/>
                        </a:p>
                      </a:txBody>
                      <a:tcPr marL="68580" marR="68580" marT="34290" marB="34290"/>
                    </a:tc>
                    <a:tc>
                      <a:txBody>
                        <a:bodyPr/>
                        <a:lstStyle/>
                        <a:p>
                          <a:pPr algn="ctr"/>
                          <a:r>
                            <a:rPr lang="en-US" sz="1400" dirty="0" smtClean="0"/>
                            <a:t>Magnetomotive Force</a:t>
                          </a:r>
                        </a:p>
                        <a:p>
                          <a:pPr algn="ctr"/>
                          <a:r>
                            <a:rPr lang="en-US" sz="1400" dirty="0" smtClean="0"/>
                            <a:t> [Ampere]</a:t>
                          </a:r>
                          <a:endParaRPr lang="en-US" sz="1400" dirty="0"/>
                        </a:p>
                      </a:txBody>
                      <a:tcPr marL="68580" marR="68580" marT="34290" marB="34290"/>
                    </a:tc>
                    <a:extLst>
                      <a:ext uri="{0D108BD9-81ED-4DB2-BD59-A6C34878D82A}">
                        <a16:rowId xmlns:a16="http://schemas.microsoft.com/office/drawing/2014/main" val="3590960478"/>
                      </a:ext>
                    </a:extLst>
                  </a:tr>
                  <a:tr h="495300">
                    <a:tc>
                      <a:txBody>
                        <a:bodyPr/>
                        <a:lstStyle/>
                        <a:p>
                          <a:pPr algn="ctr"/>
                          <a:r>
                            <a:rPr lang="en-US" sz="1400" b="1" dirty="0" smtClean="0"/>
                            <a:t>Energy Dissipation Element</a:t>
                          </a:r>
                          <a:endParaRPr lang="en-US" sz="1400" b="1" dirty="0"/>
                        </a:p>
                      </a:txBody>
                      <a:tcPr marL="68580" marR="68580" marT="34290" marB="34290"/>
                    </a:tc>
                    <a:tc>
                      <a:txBody>
                        <a:bodyPr/>
                        <a:lstStyle/>
                        <a:p>
                          <a:endParaRPr lang="en-US"/>
                        </a:p>
                      </a:txBody>
                      <a:tcPr marL="68580" marR="68580" marT="34290" marB="34290">
                        <a:blipFill>
                          <a:blip r:embed="rId2"/>
                          <a:stretch>
                            <a:fillRect l="-83766" t="-404938" r="-267208" b="-216049"/>
                          </a:stretch>
                        </a:blipFill>
                      </a:tcPr>
                    </a:tc>
                    <a:tc>
                      <a:txBody>
                        <a:bodyPr/>
                        <a:lstStyle/>
                        <a:p>
                          <a:pPr algn="ctr"/>
                          <a:r>
                            <a:rPr lang="en-US" sz="1400" dirty="0" smtClean="0"/>
                            <a:t>?</a:t>
                          </a:r>
                          <a:endParaRPr lang="en-US" sz="1400" dirty="0"/>
                        </a:p>
                      </a:txBody>
                      <a:tcPr marL="68580" marR="68580" marT="34290" marB="34290"/>
                    </a:tc>
                    <a:tc>
                      <a:txBody>
                        <a:bodyPr/>
                        <a:lstStyle/>
                        <a:p>
                          <a:pPr algn="ctr"/>
                          <a:r>
                            <a:rPr lang="en-US" sz="1400" dirty="0" smtClean="0"/>
                            <a:t>Magnetic Conductance </a:t>
                          </a:r>
                        </a:p>
                        <a:p>
                          <a:pPr algn="ctr"/>
                          <a:r>
                            <a:rPr lang="en-US" sz="1400" dirty="0" smtClean="0"/>
                            <a:t>[Ohm]</a:t>
                          </a:r>
                          <a:endParaRPr lang="en-US" sz="1400" dirty="0"/>
                        </a:p>
                      </a:txBody>
                      <a:tcPr marL="68580" marR="68580" marT="34290" marB="34290"/>
                    </a:tc>
                    <a:extLst>
                      <a:ext uri="{0D108BD9-81ED-4DB2-BD59-A6C34878D82A}">
                        <a16:rowId xmlns:a16="http://schemas.microsoft.com/office/drawing/2014/main" val="275593643"/>
                      </a:ext>
                    </a:extLst>
                  </a:tr>
                  <a:tr h="495300">
                    <a:tc>
                      <a:txBody>
                        <a:bodyPr/>
                        <a:lstStyle/>
                        <a:p>
                          <a:pPr algn="ctr"/>
                          <a:r>
                            <a:rPr lang="en-US" sz="1400" b="1" dirty="0" smtClean="0"/>
                            <a:t>Electrical Energy Storage Element</a:t>
                          </a:r>
                          <a:endParaRPr lang="en-US" sz="1400" b="1" dirty="0"/>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t>?</a:t>
                          </a:r>
                        </a:p>
                        <a:p>
                          <a:pPr algn="ctr"/>
                          <a:endParaRPr lang="en-US" sz="1400" dirty="0"/>
                        </a:p>
                      </a:txBody>
                      <a:tcPr marL="68580" marR="68580" marT="34290" marB="34290"/>
                    </a:tc>
                    <a:tc>
                      <a:txBody>
                        <a:bodyPr/>
                        <a:lstStyle/>
                        <a:p>
                          <a:pPr algn="ctr"/>
                          <a:r>
                            <a:rPr lang="en-US" sz="1400" dirty="0" smtClean="0"/>
                            <a:t>?</a:t>
                          </a:r>
                          <a:endParaRPr lang="en-US" sz="1400" dirty="0"/>
                        </a:p>
                      </a:txBody>
                      <a:tcPr marL="68580" marR="68580" marT="34290" marB="34290"/>
                    </a:tc>
                    <a:tc>
                      <a:txBody>
                        <a:bodyPr/>
                        <a:lstStyle/>
                        <a:p>
                          <a:pPr algn="ctr"/>
                          <a:r>
                            <a:rPr lang="en-US" sz="1400" dirty="0" smtClean="0"/>
                            <a:t>Magnetic Capacitance </a:t>
                          </a:r>
                        </a:p>
                        <a:p>
                          <a:pPr algn="ctr"/>
                          <a:r>
                            <a:rPr lang="en-US" sz="1400" dirty="0" smtClean="0"/>
                            <a:t>[Farad]</a:t>
                          </a:r>
                          <a:endParaRPr lang="en-US" sz="1400" dirty="0"/>
                        </a:p>
                      </a:txBody>
                      <a:tcPr marL="68580" marR="68580" marT="34290" marB="34290"/>
                    </a:tc>
                    <a:extLst>
                      <a:ext uri="{0D108BD9-81ED-4DB2-BD59-A6C34878D82A}">
                        <a16:rowId xmlns:a16="http://schemas.microsoft.com/office/drawing/2014/main" val="687365440"/>
                      </a:ext>
                    </a:extLst>
                  </a:tr>
                  <a:tr h="495300">
                    <a:tc>
                      <a:txBody>
                        <a:bodyPr/>
                        <a:lstStyle/>
                        <a:p>
                          <a:pPr algn="ctr"/>
                          <a:r>
                            <a:rPr lang="en-US" sz="1400" b="1" dirty="0" smtClean="0"/>
                            <a:t>Magnetic Energy Storage Element</a:t>
                          </a:r>
                          <a:endParaRPr lang="en-US" sz="1400" b="1" dirty="0"/>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t>?</a:t>
                          </a:r>
                        </a:p>
                        <a:p>
                          <a:pPr algn="ctr"/>
                          <a:endParaRPr lang="en-US" sz="1400" dirty="0"/>
                        </a:p>
                      </a:txBody>
                      <a:tcPr marL="68580" marR="68580" marT="34290" marB="34290"/>
                    </a:tc>
                    <a:tc>
                      <a:txBody>
                        <a:bodyPr/>
                        <a:lstStyle/>
                        <a:p>
                          <a:pPr algn="ctr"/>
                          <a:r>
                            <a:rPr lang="en-US" sz="1400" dirty="0" smtClean="0"/>
                            <a:t>Magnetic Permeance </a:t>
                          </a:r>
                        </a:p>
                        <a:p>
                          <a:pPr algn="ctr"/>
                          <a:r>
                            <a:rPr lang="en-US" sz="1400" dirty="0" smtClean="0"/>
                            <a:t>[Henry]</a:t>
                          </a:r>
                          <a:endParaRPr lang="en-US" sz="1400" dirty="0"/>
                        </a:p>
                      </a:txBody>
                      <a:tcPr marL="68580" marR="68580" marT="34290" marB="34290"/>
                    </a:tc>
                    <a:tc>
                      <a:txBody>
                        <a:bodyPr/>
                        <a:lstStyle/>
                        <a:p>
                          <a:pPr algn="ctr"/>
                          <a:r>
                            <a:rPr lang="en-US" sz="1400" dirty="0" smtClean="0"/>
                            <a:t>Magnetic Inductance</a:t>
                          </a:r>
                        </a:p>
                        <a:p>
                          <a:pPr algn="ctr"/>
                          <a:r>
                            <a:rPr lang="en-US" sz="1400" dirty="0" smtClean="0"/>
                            <a:t> [Henry]</a:t>
                          </a:r>
                          <a:endParaRPr lang="en-US" sz="1400" dirty="0"/>
                        </a:p>
                      </a:txBody>
                      <a:tcPr marL="68580" marR="68580" marT="34290" marB="34290"/>
                    </a:tc>
                    <a:extLst>
                      <a:ext uri="{0D108BD9-81ED-4DB2-BD59-A6C34878D82A}">
                        <a16:rowId xmlns:a16="http://schemas.microsoft.com/office/drawing/2014/main" val="1538193494"/>
                      </a:ext>
                    </a:extLst>
                  </a:tr>
                </a:tbl>
              </a:graphicData>
            </a:graphic>
          </p:graphicFrame>
        </mc:Fallback>
      </mc:AlternateContent>
    </p:spTree>
    <p:extLst>
      <p:ext uri="{BB962C8B-B14F-4D97-AF65-F5344CB8AC3E}">
        <p14:creationId xmlns:p14="http://schemas.microsoft.com/office/powerpoint/2010/main" val="3011957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MEEP: Electromagnetic Simulations</a:t>
            </a:r>
            <a:endParaRPr lang="en-US" dirty="0"/>
          </a:p>
        </p:txBody>
      </p:sp>
    </p:spTree>
    <p:extLst>
      <p:ext uri="{BB962C8B-B14F-4D97-AF65-F5344CB8AC3E}">
        <p14:creationId xmlns:p14="http://schemas.microsoft.com/office/powerpoint/2010/main" val="8018461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MEEP</a:t>
            </a:r>
            <a:endParaRPr lang="en-US" dirty="0"/>
          </a:p>
        </p:txBody>
      </p:sp>
      <p:sp>
        <p:nvSpPr>
          <p:cNvPr id="3" name="Content Placeholder 2"/>
          <p:cNvSpPr>
            <a:spLocks noGrp="1"/>
          </p:cNvSpPr>
          <p:nvPr>
            <p:ph idx="1"/>
          </p:nvPr>
        </p:nvSpPr>
        <p:spPr>
          <a:xfrm>
            <a:off x="628651" y="2125266"/>
            <a:ext cx="8068541" cy="3420992"/>
          </a:xfrm>
        </p:spPr>
        <p:txBody>
          <a:bodyPr>
            <a:noAutofit/>
          </a:bodyPr>
          <a:lstStyle/>
          <a:p>
            <a:pPr marL="0" indent="0">
              <a:buNone/>
            </a:pPr>
            <a:r>
              <a:rPr lang="en-US" sz="1650" dirty="0"/>
              <a:t>MEEP (2006) is a script based Simulator for modeling the time domain and frequency domain behavior of a variety of arbitrary materials including anisotropic, dispersive, non-linear dielectrics, electric/ magnetic conductors, media with saturable gain / absorption, and gyrotropic media. </a:t>
            </a:r>
          </a:p>
          <a:p>
            <a:r>
              <a:rPr lang="en-US" sz="1650" dirty="0"/>
              <a:t>C++ interface: Features variable resolution and normalized units. </a:t>
            </a:r>
          </a:p>
          <a:p>
            <a:r>
              <a:rPr lang="en-US" sz="1650" dirty="0"/>
              <a:t>Material Library: Sample data for several materials is provided in libraries for building accurate test structures. </a:t>
            </a:r>
          </a:p>
          <a:p>
            <a:r>
              <a:rPr lang="en-US" sz="1650" dirty="0"/>
              <a:t>Current Sources: A wide variety of electric or magnetic current sources can be simulated. </a:t>
            </a:r>
          </a:p>
          <a:p>
            <a:r>
              <a:rPr lang="en-US" sz="1650" dirty="0"/>
              <a:t>Derived components: Electric/ Magnetic/ Thermal Energy Density, Poynting Flux etc. can be evaluated. </a:t>
            </a:r>
          </a:p>
          <a:p>
            <a:r>
              <a:rPr lang="en-US" sz="1650" dirty="0"/>
              <a:t>Mathematical operations: Averaging, symmetry and integration are allowed in cylindrical and rectangular coordinates. </a:t>
            </a:r>
          </a:p>
          <a:p>
            <a:r>
              <a:rPr lang="en-US" sz="1650" dirty="0"/>
              <a:t>Data Visualization: The fields can be printed as image or video files. </a:t>
            </a:r>
          </a:p>
          <a:p>
            <a:endParaRPr lang="en-US" sz="1650" dirty="0"/>
          </a:p>
        </p:txBody>
      </p:sp>
    </p:spTree>
    <p:extLst>
      <p:ext uri="{BB962C8B-B14F-4D97-AF65-F5344CB8AC3E}">
        <p14:creationId xmlns:p14="http://schemas.microsoft.com/office/powerpoint/2010/main" val="319385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MEEP: Fully Symmetric Maxwell’s Equations (1861) with Fictitious Magnetic Monopoles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r>
                  <a:rPr lang="en-US" dirty="0" smtClean="0"/>
                  <a:t>A. Ampere’s Law (1861)</a:t>
                </a:r>
              </a:p>
              <a:p>
                <a:pPr marL="0" indent="0">
                  <a:buNone/>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r>
                        <a:rPr lang="en-US" i="1">
                          <a:latin typeface="Cambria Math" panose="02040503050406030204" pitchFamily="18" charset="0"/>
                        </a:rPr>
                        <m:t>×</m:t>
                      </m:r>
                      <m:r>
                        <a:rPr lang="en-US" b="1" i="1">
                          <a:latin typeface="Cambria Math" panose="02040503050406030204" pitchFamily="18" charset="0"/>
                        </a:rPr>
                        <m:t>𝑯</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𝑱</m:t>
                          </m:r>
                        </m:e>
                        <m:sub>
                          <m:r>
                            <a:rPr lang="en-US" b="1" i="1">
                              <a:latin typeface="Cambria Math" panose="02040503050406030204" pitchFamily="18" charset="0"/>
                            </a:rPr>
                            <m:t>𝑫</m:t>
                          </m:r>
                        </m:sub>
                      </m:sSub>
                      <m:r>
                        <a:rPr lang="en-US" b="1"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𝐷</m:t>
                          </m:r>
                        </m:sub>
                      </m:sSub>
                      <m:r>
                        <a:rPr lang="en-US" b="1" i="1">
                          <a:latin typeface="Cambria Math" panose="02040503050406030204" pitchFamily="18" charset="0"/>
                        </a:rPr>
                        <m:t>𝑫</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𝑫</m:t>
                          </m:r>
                        </m:num>
                        <m:den>
                          <m:r>
                            <a:rPr lang="en-US" i="1">
                              <a:latin typeface="Cambria Math" panose="02040503050406030204" pitchFamily="18" charset="0"/>
                            </a:rPr>
                            <m:t>𝑑𝑡</m:t>
                          </m:r>
                        </m:den>
                      </m:f>
                    </m:oMath>
                  </m:oMathPara>
                </a14:m>
                <a:endParaRPr lang="en-US" dirty="0"/>
              </a:p>
              <a:p>
                <a:r>
                  <a:rPr lang="en-US" dirty="0" smtClean="0"/>
                  <a:t>M. Faraday’s Law (1831)</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r>
                        <a:rPr lang="en-US">
                          <a:latin typeface="Cambria Math" panose="02040503050406030204" pitchFamily="18" charset="0"/>
                        </a:rPr>
                        <m:t>𝛻</m:t>
                      </m:r>
                      <m:r>
                        <a:rPr lang="en-US" i="1">
                          <a:latin typeface="Cambria Math" panose="02040503050406030204" pitchFamily="18" charset="0"/>
                        </a:rPr>
                        <m:t>×</m:t>
                      </m:r>
                      <m:r>
                        <a:rPr lang="en-US" b="1" i="1">
                          <a:latin typeface="Cambria Math" panose="02040503050406030204" pitchFamily="18" charset="0"/>
                        </a:rPr>
                        <m:t>𝑬</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𝑱</m:t>
                          </m:r>
                        </m:e>
                        <m:sub>
                          <m:r>
                            <a:rPr lang="en-US" b="1" i="1">
                              <a:latin typeface="Cambria Math" panose="02040503050406030204" pitchFamily="18" charset="0"/>
                            </a:rPr>
                            <m:t>𝑩</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𝐵</m:t>
                          </m:r>
                        </m:sub>
                      </m:sSub>
                      <m:r>
                        <a:rPr lang="en-US" b="1" i="1">
                          <a:latin typeface="Cambria Math" panose="02040503050406030204" pitchFamily="18" charset="0"/>
                        </a:rPr>
                        <m:t>𝑩</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𝑩</m:t>
                          </m:r>
                        </m:num>
                        <m:den>
                          <m:r>
                            <a:rPr lang="en-US" i="1">
                              <a:latin typeface="Cambria Math" panose="02040503050406030204" pitchFamily="18" charset="0"/>
                            </a:rPr>
                            <m:t>𝑑𝑡</m:t>
                          </m:r>
                        </m:den>
                      </m:f>
                    </m:oMath>
                  </m:oMathPara>
                </a14:m>
                <a:endParaRPr lang="en-US" dirty="0"/>
              </a:p>
              <a:p>
                <a:r>
                  <a:rPr lang="en-US" dirty="0" smtClean="0"/>
                  <a:t>J. C. F. Gauss’s Law for Electricity (1813)</a:t>
                </a:r>
                <a:endParaRPr lang="en-US" dirty="0"/>
              </a:p>
              <a:p>
                <a:pPr marL="0" indent="0">
                  <a:buNone/>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r>
                        <a:rPr lang="en-US" i="1">
                          <a:latin typeface="Cambria Math" panose="02040503050406030204" pitchFamily="18" charset="0"/>
                        </a:rPr>
                        <m:t>.</m:t>
                      </m:r>
                      <m:r>
                        <a:rPr lang="en-US" b="1" i="1">
                          <a:latin typeface="Cambria Math" panose="02040503050406030204" pitchFamily="18" charset="0"/>
                        </a:rPr>
                        <m:t>𝑫</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𝑒</m:t>
                          </m:r>
                        </m:sub>
                      </m:sSub>
                    </m:oMath>
                  </m:oMathPara>
                </a14:m>
                <a:endParaRPr lang="en-US" dirty="0" smtClean="0"/>
              </a:p>
              <a:p>
                <a:r>
                  <a:rPr lang="en-US" dirty="0"/>
                  <a:t>J. C. F. Gauss’s </a:t>
                </a:r>
                <a:r>
                  <a:rPr lang="en-US" dirty="0" smtClean="0"/>
                  <a:t>Law for Magnetism (1813)</a:t>
                </a:r>
              </a:p>
              <a:p>
                <a:pPr marL="0" indent="0">
                  <a:buNone/>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r>
                        <a:rPr lang="en-US" i="1">
                          <a:latin typeface="Cambria Math" panose="02040503050406030204" pitchFamily="18" charset="0"/>
                        </a:rPr>
                        <m:t>.</m:t>
                      </m:r>
                      <m:r>
                        <a:rPr lang="en-US" b="1" i="1">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𝑚</m:t>
                          </m:r>
                        </m:sub>
                      </m:sSub>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481" t="-3504"/>
                </a:stretch>
              </a:blipFill>
            </p:spPr>
            <p:txBody>
              <a:bodyPr/>
              <a:lstStyle/>
              <a:p>
                <a:r>
                  <a:rPr lang="en-US">
                    <a:noFill/>
                  </a:rPr>
                  <a:t> </a:t>
                </a:r>
              </a:p>
            </p:txBody>
          </p:sp>
        </mc:Fallback>
      </mc:AlternateContent>
    </p:spTree>
    <p:extLst>
      <p:ext uri="{BB962C8B-B14F-4D97-AF65-F5344CB8AC3E}">
        <p14:creationId xmlns:p14="http://schemas.microsoft.com/office/powerpoint/2010/main" val="21204484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MEEP: Finite Difference Time Domain Method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2226468"/>
                <a:ext cx="7886700" cy="3504118"/>
              </a:xfrm>
            </p:spPr>
            <p:txBody>
              <a:bodyPr>
                <a:normAutofit fontScale="62500" lnSpcReduction="20000"/>
              </a:bodyPr>
              <a:lstStyle/>
              <a:p>
                <a:r>
                  <a:rPr lang="en-US" dirty="0" smtClean="0"/>
                  <a:t>K. S. Yee’s Method (1966) or Finite Difference Time Domain Method is a differential numerical modeling technique for computational electrodynamics.</a:t>
                </a:r>
              </a:p>
              <a:p>
                <a:r>
                  <a:rPr lang="en-US" dirty="0" smtClean="0"/>
                  <a:t>J. C. Maxwell’s Equations (1861) are discretized using central difference approximations to the space and time partial derivatives. For example,</a:t>
                </a:r>
              </a:p>
              <a:p>
                <a:endParaRPr lang="en-US" dirty="0" smtClean="0"/>
              </a:p>
              <a:p>
                <a:pPr marL="0" indent="0">
                  <a:buNone/>
                </a:pPr>
                <a14:m>
                  <m:oMathPara xmlns:m="http://schemas.openxmlformats.org/officeDocument/2006/math">
                    <m:oMathParaPr>
                      <m:jc m:val="centerGroup"/>
                    </m:oMathParaPr>
                    <m:oMath xmlns:m="http://schemas.openxmlformats.org/officeDocument/2006/math">
                      <m:r>
                        <a:rPr lang="en-US" sz="1950" i="1">
                          <a:latin typeface="Cambria Math" panose="02040503050406030204" pitchFamily="18" charset="0"/>
                          <a:ea typeface="Cambria Math" panose="02040503050406030204" pitchFamily="18" charset="0"/>
                        </a:rPr>
                        <m:t>𝛻</m:t>
                      </m:r>
                      <m:r>
                        <a:rPr lang="en-US" sz="1950" i="1">
                          <a:latin typeface="Cambria Math" panose="02040503050406030204" pitchFamily="18" charset="0"/>
                          <a:ea typeface="Cambria Math" panose="02040503050406030204" pitchFamily="18" charset="0"/>
                        </a:rPr>
                        <m:t>×</m:t>
                      </m:r>
                      <m:r>
                        <a:rPr lang="en-US" sz="1950" i="1">
                          <a:latin typeface="Cambria Math" panose="02040503050406030204" pitchFamily="18" charset="0"/>
                          <a:ea typeface="Cambria Math" panose="02040503050406030204" pitchFamily="18" charset="0"/>
                        </a:rPr>
                        <m:t>𝐻</m:t>
                      </m:r>
                      <m:r>
                        <a:rPr lang="en-US" sz="1950" i="1">
                          <a:latin typeface="Cambria Math" panose="02040503050406030204" pitchFamily="18" charset="0"/>
                          <a:ea typeface="Cambria Math" panose="02040503050406030204" pitchFamily="18" charset="0"/>
                        </a:rPr>
                        <m:t>=</m:t>
                      </m:r>
                      <m:d>
                        <m:dPr>
                          <m:ctrlPr>
                            <a:rPr lang="en-US" sz="1950" i="1">
                              <a:latin typeface="Cambria Math" panose="02040503050406030204" pitchFamily="18" charset="0"/>
                              <a:ea typeface="Cambria Math" panose="02040503050406030204" pitchFamily="18" charset="0"/>
                            </a:rPr>
                          </m:ctrlPr>
                        </m:dPr>
                        <m:e>
                          <m:f>
                            <m:fPr>
                              <m:ctrlPr>
                                <a:rPr lang="en-US" sz="1950" i="1">
                                  <a:latin typeface="Cambria Math" panose="02040503050406030204" pitchFamily="18" charset="0"/>
                                  <a:ea typeface="Cambria Math" panose="02040503050406030204" pitchFamily="18" charset="0"/>
                                </a:rPr>
                              </m:ctrlPr>
                            </m:fPr>
                            <m:num>
                              <m:r>
                                <a:rPr lang="en-US" sz="1950" i="1">
                                  <a:latin typeface="Cambria Math" panose="02040503050406030204" pitchFamily="18" charset="0"/>
                                  <a:ea typeface="Cambria Math" panose="02040503050406030204" pitchFamily="18" charset="0"/>
                                </a:rPr>
                                <m:t>∆</m:t>
                              </m:r>
                              <m:sSub>
                                <m:sSubPr>
                                  <m:ctrlPr>
                                    <a:rPr lang="en-US" sz="1950" i="1">
                                      <a:latin typeface="Cambria Math" panose="02040503050406030204" pitchFamily="18" charset="0"/>
                                      <a:ea typeface="Cambria Math" panose="02040503050406030204" pitchFamily="18" charset="0"/>
                                    </a:rPr>
                                  </m:ctrlPr>
                                </m:sSubPr>
                                <m:e>
                                  <m:r>
                                    <a:rPr lang="en-US" sz="1950" i="1">
                                      <a:latin typeface="Cambria Math" panose="02040503050406030204" pitchFamily="18" charset="0"/>
                                      <a:ea typeface="Cambria Math" panose="02040503050406030204" pitchFamily="18" charset="0"/>
                                    </a:rPr>
                                    <m:t>𝐻</m:t>
                                  </m:r>
                                </m:e>
                                <m:sub>
                                  <m:r>
                                    <a:rPr lang="en-US" sz="1950" i="1">
                                      <a:latin typeface="Cambria Math" panose="02040503050406030204" pitchFamily="18" charset="0"/>
                                      <a:ea typeface="Cambria Math" panose="02040503050406030204" pitchFamily="18" charset="0"/>
                                    </a:rPr>
                                    <m:t>𝑧</m:t>
                                  </m:r>
                                </m:sub>
                              </m:sSub>
                            </m:num>
                            <m:den>
                              <m:r>
                                <a:rPr lang="en-US" sz="1950" i="1">
                                  <a:latin typeface="Cambria Math" panose="02040503050406030204" pitchFamily="18" charset="0"/>
                                  <a:ea typeface="Cambria Math" panose="02040503050406030204" pitchFamily="18" charset="0"/>
                                </a:rPr>
                                <m:t>∆</m:t>
                              </m:r>
                              <m:r>
                                <a:rPr lang="en-US" sz="1950" i="1">
                                  <a:latin typeface="Cambria Math" panose="02040503050406030204" pitchFamily="18" charset="0"/>
                                  <a:ea typeface="Cambria Math" panose="02040503050406030204" pitchFamily="18" charset="0"/>
                                </a:rPr>
                                <m:t>𝑦</m:t>
                              </m:r>
                            </m:den>
                          </m:f>
                          <m:r>
                            <a:rPr lang="en-US" sz="1950" i="1">
                              <a:latin typeface="Cambria Math" panose="02040503050406030204" pitchFamily="18" charset="0"/>
                              <a:ea typeface="Cambria Math" panose="02040503050406030204" pitchFamily="18" charset="0"/>
                            </a:rPr>
                            <m:t>−</m:t>
                          </m:r>
                          <m:f>
                            <m:fPr>
                              <m:ctrlPr>
                                <a:rPr lang="en-US" sz="1950" i="1">
                                  <a:latin typeface="Cambria Math" panose="02040503050406030204" pitchFamily="18" charset="0"/>
                                  <a:ea typeface="Cambria Math" panose="02040503050406030204" pitchFamily="18" charset="0"/>
                                </a:rPr>
                              </m:ctrlPr>
                            </m:fPr>
                            <m:num>
                              <m:r>
                                <a:rPr lang="en-US" sz="1950" i="1">
                                  <a:latin typeface="Cambria Math" panose="02040503050406030204" pitchFamily="18" charset="0"/>
                                  <a:ea typeface="Cambria Math" panose="02040503050406030204" pitchFamily="18" charset="0"/>
                                </a:rPr>
                                <m:t>∆</m:t>
                              </m:r>
                              <m:sSub>
                                <m:sSubPr>
                                  <m:ctrlPr>
                                    <a:rPr lang="en-US" sz="1950" i="1">
                                      <a:latin typeface="Cambria Math" panose="02040503050406030204" pitchFamily="18" charset="0"/>
                                      <a:ea typeface="Cambria Math" panose="02040503050406030204" pitchFamily="18" charset="0"/>
                                    </a:rPr>
                                  </m:ctrlPr>
                                </m:sSubPr>
                                <m:e>
                                  <m:r>
                                    <a:rPr lang="en-US" sz="1950" i="1">
                                      <a:latin typeface="Cambria Math" panose="02040503050406030204" pitchFamily="18" charset="0"/>
                                      <a:ea typeface="Cambria Math" panose="02040503050406030204" pitchFamily="18" charset="0"/>
                                    </a:rPr>
                                    <m:t>𝐻</m:t>
                                  </m:r>
                                </m:e>
                                <m:sub>
                                  <m:r>
                                    <a:rPr lang="en-US" sz="1950" i="1">
                                      <a:latin typeface="Cambria Math" panose="02040503050406030204" pitchFamily="18" charset="0"/>
                                      <a:ea typeface="Cambria Math" panose="02040503050406030204" pitchFamily="18" charset="0"/>
                                    </a:rPr>
                                    <m:t>𝑦</m:t>
                                  </m:r>
                                </m:sub>
                              </m:sSub>
                            </m:num>
                            <m:den>
                              <m:r>
                                <a:rPr lang="en-US" sz="1950" i="1">
                                  <a:latin typeface="Cambria Math" panose="02040503050406030204" pitchFamily="18" charset="0"/>
                                  <a:ea typeface="Cambria Math" panose="02040503050406030204" pitchFamily="18" charset="0"/>
                                </a:rPr>
                                <m:t>∆</m:t>
                              </m:r>
                              <m:r>
                                <a:rPr lang="en-US" sz="1950" i="1">
                                  <a:latin typeface="Cambria Math" panose="02040503050406030204" pitchFamily="18" charset="0"/>
                                  <a:ea typeface="Cambria Math" panose="02040503050406030204" pitchFamily="18" charset="0"/>
                                </a:rPr>
                                <m:t>𝑧</m:t>
                              </m:r>
                            </m:den>
                          </m:f>
                        </m:e>
                      </m:d>
                      <m:sSub>
                        <m:sSubPr>
                          <m:ctrlPr>
                            <a:rPr lang="en-US" sz="1950" i="1">
                              <a:latin typeface="Cambria Math" panose="02040503050406030204" pitchFamily="18" charset="0"/>
                              <a:ea typeface="Cambria Math" panose="02040503050406030204" pitchFamily="18" charset="0"/>
                            </a:rPr>
                          </m:ctrlPr>
                        </m:sSubPr>
                        <m:e>
                          <m:r>
                            <a:rPr lang="en-US" sz="1950" i="1">
                              <a:latin typeface="Cambria Math" panose="02040503050406030204" pitchFamily="18" charset="0"/>
                              <a:ea typeface="Cambria Math" panose="02040503050406030204" pitchFamily="18" charset="0"/>
                            </a:rPr>
                            <m:t>𝑎</m:t>
                          </m:r>
                        </m:e>
                        <m:sub>
                          <m:r>
                            <a:rPr lang="en-US" sz="1950" i="1">
                              <a:latin typeface="Cambria Math" panose="02040503050406030204" pitchFamily="18" charset="0"/>
                              <a:ea typeface="Cambria Math" panose="02040503050406030204" pitchFamily="18" charset="0"/>
                            </a:rPr>
                            <m:t>𝑥</m:t>
                          </m:r>
                        </m:sub>
                      </m:sSub>
                      <m:r>
                        <a:rPr lang="en-US" sz="1950" i="1">
                          <a:latin typeface="Cambria Math" panose="02040503050406030204" pitchFamily="18" charset="0"/>
                          <a:ea typeface="Cambria Math" panose="02040503050406030204" pitchFamily="18" charset="0"/>
                        </a:rPr>
                        <m:t>+</m:t>
                      </m:r>
                      <m:d>
                        <m:dPr>
                          <m:ctrlPr>
                            <a:rPr lang="en-US" sz="1950" i="1">
                              <a:latin typeface="Cambria Math" panose="02040503050406030204" pitchFamily="18" charset="0"/>
                              <a:ea typeface="Cambria Math" panose="02040503050406030204" pitchFamily="18" charset="0"/>
                            </a:rPr>
                          </m:ctrlPr>
                        </m:dPr>
                        <m:e>
                          <m:f>
                            <m:fPr>
                              <m:ctrlPr>
                                <a:rPr lang="en-US" sz="1950" i="1">
                                  <a:latin typeface="Cambria Math" panose="02040503050406030204" pitchFamily="18" charset="0"/>
                                  <a:ea typeface="Cambria Math" panose="02040503050406030204" pitchFamily="18" charset="0"/>
                                </a:rPr>
                              </m:ctrlPr>
                            </m:fPr>
                            <m:num>
                              <m:r>
                                <a:rPr lang="en-US" sz="1950" i="1">
                                  <a:latin typeface="Cambria Math" panose="02040503050406030204" pitchFamily="18" charset="0"/>
                                  <a:ea typeface="Cambria Math" panose="02040503050406030204" pitchFamily="18" charset="0"/>
                                </a:rPr>
                                <m:t>∆</m:t>
                              </m:r>
                              <m:sSub>
                                <m:sSubPr>
                                  <m:ctrlPr>
                                    <a:rPr lang="en-US" sz="1950" i="1">
                                      <a:latin typeface="Cambria Math" panose="02040503050406030204" pitchFamily="18" charset="0"/>
                                      <a:ea typeface="Cambria Math" panose="02040503050406030204" pitchFamily="18" charset="0"/>
                                    </a:rPr>
                                  </m:ctrlPr>
                                </m:sSubPr>
                                <m:e>
                                  <m:r>
                                    <a:rPr lang="en-US" sz="1950" i="1">
                                      <a:latin typeface="Cambria Math" panose="02040503050406030204" pitchFamily="18" charset="0"/>
                                      <a:ea typeface="Cambria Math" panose="02040503050406030204" pitchFamily="18" charset="0"/>
                                    </a:rPr>
                                    <m:t>𝐻</m:t>
                                  </m:r>
                                </m:e>
                                <m:sub>
                                  <m:r>
                                    <a:rPr lang="en-US" sz="1950" i="1">
                                      <a:latin typeface="Cambria Math" panose="02040503050406030204" pitchFamily="18" charset="0"/>
                                      <a:ea typeface="Cambria Math" panose="02040503050406030204" pitchFamily="18" charset="0"/>
                                    </a:rPr>
                                    <m:t>𝑥</m:t>
                                  </m:r>
                                </m:sub>
                              </m:sSub>
                            </m:num>
                            <m:den>
                              <m:r>
                                <a:rPr lang="en-US" sz="1950" i="1">
                                  <a:latin typeface="Cambria Math" panose="02040503050406030204" pitchFamily="18" charset="0"/>
                                  <a:ea typeface="Cambria Math" panose="02040503050406030204" pitchFamily="18" charset="0"/>
                                </a:rPr>
                                <m:t>∆</m:t>
                              </m:r>
                              <m:r>
                                <a:rPr lang="en-US" sz="1950" i="1">
                                  <a:latin typeface="Cambria Math" panose="02040503050406030204" pitchFamily="18" charset="0"/>
                                  <a:ea typeface="Cambria Math" panose="02040503050406030204" pitchFamily="18" charset="0"/>
                                </a:rPr>
                                <m:t>𝑧</m:t>
                              </m:r>
                            </m:den>
                          </m:f>
                          <m:r>
                            <a:rPr lang="en-US" sz="1950" i="1">
                              <a:latin typeface="Cambria Math" panose="02040503050406030204" pitchFamily="18" charset="0"/>
                              <a:ea typeface="Cambria Math" panose="02040503050406030204" pitchFamily="18" charset="0"/>
                            </a:rPr>
                            <m:t>−</m:t>
                          </m:r>
                          <m:f>
                            <m:fPr>
                              <m:ctrlPr>
                                <a:rPr lang="en-US" sz="1950" i="1">
                                  <a:latin typeface="Cambria Math" panose="02040503050406030204" pitchFamily="18" charset="0"/>
                                  <a:ea typeface="Cambria Math" panose="02040503050406030204" pitchFamily="18" charset="0"/>
                                </a:rPr>
                              </m:ctrlPr>
                            </m:fPr>
                            <m:num>
                              <m:r>
                                <a:rPr lang="en-US" sz="1950" i="1">
                                  <a:latin typeface="Cambria Math" panose="02040503050406030204" pitchFamily="18" charset="0"/>
                                  <a:ea typeface="Cambria Math" panose="02040503050406030204" pitchFamily="18" charset="0"/>
                                </a:rPr>
                                <m:t>∆</m:t>
                              </m:r>
                              <m:sSub>
                                <m:sSubPr>
                                  <m:ctrlPr>
                                    <a:rPr lang="en-US" sz="1950" i="1">
                                      <a:latin typeface="Cambria Math" panose="02040503050406030204" pitchFamily="18" charset="0"/>
                                      <a:ea typeface="Cambria Math" panose="02040503050406030204" pitchFamily="18" charset="0"/>
                                    </a:rPr>
                                  </m:ctrlPr>
                                </m:sSubPr>
                                <m:e>
                                  <m:r>
                                    <a:rPr lang="en-US" sz="1950" i="1">
                                      <a:latin typeface="Cambria Math" panose="02040503050406030204" pitchFamily="18" charset="0"/>
                                      <a:ea typeface="Cambria Math" panose="02040503050406030204" pitchFamily="18" charset="0"/>
                                    </a:rPr>
                                    <m:t>𝐻</m:t>
                                  </m:r>
                                </m:e>
                                <m:sub>
                                  <m:r>
                                    <a:rPr lang="en-US" sz="1950" i="1">
                                      <a:latin typeface="Cambria Math" panose="02040503050406030204" pitchFamily="18" charset="0"/>
                                      <a:ea typeface="Cambria Math" panose="02040503050406030204" pitchFamily="18" charset="0"/>
                                    </a:rPr>
                                    <m:t>𝑧</m:t>
                                  </m:r>
                                </m:sub>
                              </m:sSub>
                            </m:num>
                            <m:den>
                              <m:r>
                                <a:rPr lang="en-US" sz="1950" i="1">
                                  <a:latin typeface="Cambria Math" panose="02040503050406030204" pitchFamily="18" charset="0"/>
                                  <a:ea typeface="Cambria Math" panose="02040503050406030204" pitchFamily="18" charset="0"/>
                                </a:rPr>
                                <m:t>∆</m:t>
                              </m:r>
                              <m:r>
                                <a:rPr lang="en-US" sz="1950" i="1">
                                  <a:latin typeface="Cambria Math" panose="02040503050406030204" pitchFamily="18" charset="0"/>
                                  <a:ea typeface="Cambria Math" panose="02040503050406030204" pitchFamily="18" charset="0"/>
                                </a:rPr>
                                <m:t>𝑥</m:t>
                              </m:r>
                            </m:den>
                          </m:f>
                        </m:e>
                      </m:d>
                      <m:sSub>
                        <m:sSubPr>
                          <m:ctrlPr>
                            <a:rPr lang="en-US" sz="1950" i="1">
                              <a:latin typeface="Cambria Math" panose="02040503050406030204" pitchFamily="18" charset="0"/>
                              <a:ea typeface="Cambria Math" panose="02040503050406030204" pitchFamily="18" charset="0"/>
                            </a:rPr>
                          </m:ctrlPr>
                        </m:sSubPr>
                        <m:e>
                          <m:r>
                            <a:rPr lang="en-US" sz="1950" i="1">
                              <a:latin typeface="Cambria Math" panose="02040503050406030204" pitchFamily="18" charset="0"/>
                              <a:ea typeface="Cambria Math" panose="02040503050406030204" pitchFamily="18" charset="0"/>
                            </a:rPr>
                            <m:t>𝑎</m:t>
                          </m:r>
                        </m:e>
                        <m:sub>
                          <m:r>
                            <a:rPr lang="en-US" sz="1950" i="1">
                              <a:latin typeface="Cambria Math" panose="02040503050406030204" pitchFamily="18" charset="0"/>
                              <a:ea typeface="Cambria Math" panose="02040503050406030204" pitchFamily="18" charset="0"/>
                            </a:rPr>
                            <m:t>𝑦</m:t>
                          </m:r>
                        </m:sub>
                      </m:sSub>
                      <m:r>
                        <a:rPr lang="en-US" sz="1950" i="1">
                          <a:latin typeface="Cambria Math" panose="02040503050406030204" pitchFamily="18" charset="0"/>
                          <a:ea typeface="Cambria Math" panose="02040503050406030204" pitchFamily="18" charset="0"/>
                        </a:rPr>
                        <m:t>+</m:t>
                      </m:r>
                      <m:d>
                        <m:dPr>
                          <m:ctrlPr>
                            <a:rPr lang="en-US" sz="1950" i="1">
                              <a:latin typeface="Cambria Math" panose="02040503050406030204" pitchFamily="18" charset="0"/>
                              <a:ea typeface="Cambria Math" panose="02040503050406030204" pitchFamily="18" charset="0"/>
                            </a:rPr>
                          </m:ctrlPr>
                        </m:dPr>
                        <m:e>
                          <m:f>
                            <m:fPr>
                              <m:ctrlPr>
                                <a:rPr lang="en-US" sz="1950" i="1">
                                  <a:latin typeface="Cambria Math" panose="02040503050406030204" pitchFamily="18" charset="0"/>
                                  <a:ea typeface="Cambria Math" panose="02040503050406030204" pitchFamily="18" charset="0"/>
                                </a:rPr>
                              </m:ctrlPr>
                            </m:fPr>
                            <m:num>
                              <m:r>
                                <a:rPr lang="en-US" sz="1950" i="1">
                                  <a:latin typeface="Cambria Math" panose="02040503050406030204" pitchFamily="18" charset="0"/>
                                  <a:ea typeface="Cambria Math" panose="02040503050406030204" pitchFamily="18" charset="0"/>
                                </a:rPr>
                                <m:t>∆</m:t>
                              </m:r>
                              <m:sSub>
                                <m:sSubPr>
                                  <m:ctrlPr>
                                    <a:rPr lang="en-US" sz="1950" i="1">
                                      <a:latin typeface="Cambria Math" panose="02040503050406030204" pitchFamily="18" charset="0"/>
                                      <a:ea typeface="Cambria Math" panose="02040503050406030204" pitchFamily="18" charset="0"/>
                                    </a:rPr>
                                  </m:ctrlPr>
                                </m:sSubPr>
                                <m:e>
                                  <m:r>
                                    <a:rPr lang="en-US" sz="1950" i="1">
                                      <a:latin typeface="Cambria Math" panose="02040503050406030204" pitchFamily="18" charset="0"/>
                                      <a:ea typeface="Cambria Math" panose="02040503050406030204" pitchFamily="18" charset="0"/>
                                    </a:rPr>
                                    <m:t>𝐻</m:t>
                                  </m:r>
                                </m:e>
                                <m:sub>
                                  <m:r>
                                    <a:rPr lang="en-US" sz="1950" i="1">
                                      <a:latin typeface="Cambria Math" panose="02040503050406030204" pitchFamily="18" charset="0"/>
                                      <a:ea typeface="Cambria Math" panose="02040503050406030204" pitchFamily="18" charset="0"/>
                                    </a:rPr>
                                    <m:t>𝑦</m:t>
                                  </m:r>
                                </m:sub>
                              </m:sSub>
                            </m:num>
                            <m:den>
                              <m:r>
                                <a:rPr lang="en-US" sz="1950" i="1">
                                  <a:latin typeface="Cambria Math" panose="02040503050406030204" pitchFamily="18" charset="0"/>
                                  <a:ea typeface="Cambria Math" panose="02040503050406030204" pitchFamily="18" charset="0"/>
                                </a:rPr>
                                <m:t>∆</m:t>
                              </m:r>
                              <m:r>
                                <a:rPr lang="en-US" sz="1950" i="1">
                                  <a:latin typeface="Cambria Math" panose="02040503050406030204" pitchFamily="18" charset="0"/>
                                  <a:ea typeface="Cambria Math" panose="02040503050406030204" pitchFamily="18" charset="0"/>
                                </a:rPr>
                                <m:t>𝑥</m:t>
                              </m:r>
                            </m:den>
                          </m:f>
                          <m:r>
                            <a:rPr lang="en-US" sz="1950" i="1">
                              <a:latin typeface="Cambria Math" panose="02040503050406030204" pitchFamily="18" charset="0"/>
                              <a:ea typeface="Cambria Math" panose="02040503050406030204" pitchFamily="18" charset="0"/>
                            </a:rPr>
                            <m:t>−</m:t>
                          </m:r>
                          <m:f>
                            <m:fPr>
                              <m:ctrlPr>
                                <a:rPr lang="en-US" sz="1950" i="1">
                                  <a:latin typeface="Cambria Math" panose="02040503050406030204" pitchFamily="18" charset="0"/>
                                  <a:ea typeface="Cambria Math" panose="02040503050406030204" pitchFamily="18" charset="0"/>
                                </a:rPr>
                              </m:ctrlPr>
                            </m:fPr>
                            <m:num>
                              <m:r>
                                <a:rPr lang="en-US" sz="1950" i="1">
                                  <a:latin typeface="Cambria Math" panose="02040503050406030204" pitchFamily="18" charset="0"/>
                                  <a:ea typeface="Cambria Math" panose="02040503050406030204" pitchFamily="18" charset="0"/>
                                </a:rPr>
                                <m:t>∆</m:t>
                              </m:r>
                              <m:sSub>
                                <m:sSubPr>
                                  <m:ctrlPr>
                                    <a:rPr lang="en-US" sz="1950" i="1">
                                      <a:latin typeface="Cambria Math" panose="02040503050406030204" pitchFamily="18" charset="0"/>
                                      <a:ea typeface="Cambria Math" panose="02040503050406030204" pitchFamily="18" charset="0"/>
                                    </a:rPr>
                                  </m:ctrlPr>
                                </m:sSubPr>
                                <m:e>
                                  <m:r>
                                    <a:rPr lang="en-US" sz="1950" i="1">
                                      <a:latin typeface="Cambria Math" panose="02040503050406030204" pitchFamily="18" charset="0"/>
                                      <a:ea typeface="Cambria Math" panose="02040503050406030204" pitchFamily="18" charset="0"/>
                                    </a:rPr>
                                    <m:t>𝐻</m:t>
                                  </m:r>
                                </m:e>
                                <m:sub>
                                  <m:r>
                                    <a:rPr lang="en-US" sz="1950" i="1">
                                      <a:latin typeface="Cambria Math" panose="02040503050406030204" pitchFamily="18" charset="0"/>
                                      <a:ea typeface="Cambria Math" panose="02040503050406030204" pitchFamily="18" charset="0"/>
                                    </a:rPr>
                                    <m:t>𝑥</m:t>
                                  </m:r>
                                </m:sub>
                              </m:sSub>
                            </m:num>
                            <m:den>
                              <m:r>
                                <a:rPr lang="en-US" sz="1950" i="1">
                                  <a:latin typeface="Cambria Math" panose="02040503050406030204" pitchFamily="18" charset="0"/>
                                  <a:ea typeface="Cambria Math" panose="02040503050406030204" pitchFamily="18" charset="0"/>
                                </a:rPr>
                                <m:t>∆</m:t>
                              </m:r>
                              <m:r>
                                <a:rPr lang="en-US" sz="1950" i="1">
                                  <a:latin typeface="Cambria Math" panose="02040503050406030204" pitchFamily="18" charset="0"/>
                                  <a:ea typeface="Cambria Math" panose="02040503050406030204" pitchFamily="18" charset="0"/>
                                </a:rPr>
                                <m:t>𝑦</m:t>
                              </m:r>
                            </m:den>
                          </m:f>
                        </m:e>
                      </m:d>
                      <m:sSub>
                        <m:sSubPr>
                          <m:ctrlPr>
                            <a:rPr lang="en-US" sz="1950" i="1">
                              <a:latin typeface="Cambria Math" panose="02040503050406030204" pitchFamily="18" charset="0"/>
                              <a:ea typeface="Cambria Math" panose="02040503050406030204" pitchFamily="18" charset="0"/>
                            </a:rPr>
                          </m:ctrlPr>
                        </m:sSubPr>
                        <m:e>
                          <m:r>
                            <a:rPr lang="en-US" sz="1950" i="1">
                              <a:latin typeface="Cambria Math" panose="02040503050406030204" pitchFamily="18" charset="0"/>
                              <a:ea typeface="Cambria Math" panose="02040503050406030204" pitchFamily="18" charset="0"/>
                            </a:rPr>
                            <m:t>𝑎</m:t>
                          </m:r>
                        </m:e>
                        <m:sub>
                          <m:r>
                            <a:rPr lang="en-US" sz="1950" i="1">
                              <a:latin typeface="Cambria Math" panose="02040503050406030204" pitchFamily="18" charset="0"/>
                              <a:ea typeface="Cambria Math" panose="02040503050406030204" pitchFamily="18" charset="0"/>
                            </a:rPr>
                            <m:t>𝑧</m:t>
                          </m:r>
                        </m:sub>
                      </m:sSub>
                    </m:oMath>
                  </m:oMathPara>
                </a14:m>
                <a:endParaRPr lang="en-US" sz="1950" dirty="0">
                  <a:ea typeface="Cambria Math" panose="02040503050406030204" pitchFamily="18" charset="0"/>
                </a:endParaRPr>
              </a:p>
              <a:p>
                <a:pPr marL="0" indent="0">
                  <a:buNone/>
                </a:pPr>
                <a:endParaRPr lang="en-US" sz="1950" dirty="0"/>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Sub>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𝑧</m:t>
                              </m:r>
                            </m:sub>
                            <m:sup>
                              <m:r>
                                <a:rPr lang="en-US" b="0" i="1" smtClean="0">
                                  <a:latin typeface="Cambria Math" panose="02040503050406030204" pitchFamily="18" charset="0"/>
                                  <a:ea typeface="Cambria Math" panose="02040503050406030204" pitchFamily="18" charset="0"/>
                                </a:rPr>
                                <m:t>𝑛</m:t>
                              </m:r>
                            </m:sup>
                          </m:sSub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up>
                              <m:r>
                                <a:rPr lang="en-US" i="1">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num>
                            <m:den>
                              <m:r>
                                <a:rPr lang="en-US" i="1">
                                  <a:latin typeface="Cambria Math" panose="02040503050406030204" pitchFamily="18" charset="0"/>
                                  <a:ea typeface="Cambria Math" panose="02040503050406030204" pitchFamily="18" charset="0"/>
                                </a:rPr>
                                <m:t>2</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oMath>
                  </m:oMathPara>
                </a14:m>
                <a:endParaRPr lang="en-US" dirty="0"/>
              </a:p>
              <a:p>
                <a:pPr marL="0" indent="0">
                  <a:buNone/>
                </a:pPr>
                <a:r>
                  <a:rPr lang="en-US" dirty="0"/>
                  <a:t>w</a:t>
                </a:r>
                <a:r>
                  <a:rPr lang="en-US" dirty="0" smtClean="0"/>
                  <a:t>here n represents the discrete time step.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2226468"/>
                <a:ext cx="7886700" cy="3504118"/>
              </a:xfrm>
              <a:blipFill>
                <a:blip r:embed="rId2"/>
                <a:stretch>
                  <a:fillRect l="-773" t="-2435" r="-927" b="-1739"/>
                </a:stretch>
              </a:blipFill>
            </p:spPr>
            <p:txBody>
              <a:bodyPr/>
              <a:lstStyle/>
              <a:p>
                <a:r>
                  <a:rPr lang="en-US">
                    <a:noFill/>
                  </a:rPr>
                  <a:t> </a:t>
                </a:r>
              </a:p>
            </p:txBody>
          </p:sp>
        </mc:Fallback>
      </mc:AlternateContent>
    </p:spTree>
    <p:extLst>
      <p:ext uri="{BB962C8B-B14F-4D97-AF65-F5344CB8AC3E}">
        <p14:creationId xmlns:p14="http://schemas.microsoft.com/office/powerpoint/2010/main" val="21614415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MEEP: Yee Lattice</a:t>
            </a:r>
            <a:endParaRPr lang="en-US" dirty="0"/>
          </a:p>
        </p:txBody>
      </p:sp>
      <p:pic>
        <p:nvPicPr>
          <p:cNvPr id="4" name="Content Placeholder 3"/>
          <p:cNvPicPr>
            <a:picLocks noGrp="1" noChangeAspect="1"/>
          </p:cNvPicPr>
          <p:nvPr>
            <p:ph idx="1"/>
          </p:nvPr>
        </p:nvPicPr>
        <p:blipFill>
          <a:blip r:embed="rId2"/>
          <a:stretch>
            <a:fillRect/>
          </a:stretch>
        </p:blipFill>
        <p:spPr>
          <a:xfrm>
            <a:off x="2480621" y="3020990"/>
            <a:ext cx="4182759" cy="2881313"/>
          </a:xfrm>
          <a:prstGeom prst="rect">
            <a:avLst/>
          </a:prstGeom>
        </p:spPr>
      </p:pic>
      <p:sp>
        <p:nvSpPr>
          <p:cNvPr id="5" name="TextBox 4"/>
          <p:cNvSpPr txBox="1"/>
          <p:nvPr/>
        </p:nvSpPr>
        <p:spPr>
          <a:xfrm>
            <a:off x="628649" y="2125266"/>
            <a:ext cx="8193233" cy="1200329"/>
          </a:xfrm>
          <a:prstGeom prst="rect">
            <a:avLst/>
          </a:prstGeom>
          <a:noFill/>
        </p:spPr>
        <p:txBody>
          <a:bodyPr wrap="square" rtlCol="0">
            <a:spAutoFit/>
          </a:bodyPr>
          <a:lstStyle/>
          <a:p>
            <a:pPr marL="214313" indent="-214313">
              <a:buFont typeface="Arial" panose="020B0604020202020204" pitchFamily="34" charset="0"/>
              <a:buChar char="•"/>
            </a:pPr>
            <a:r>
              <a:rPr lang="en-US" dirty="0"/>
              <a:t>Finite Difference Time Domain Method discretizes space into a grid of small elements called Yee Lattice (1966). The different field components at a grid location are stored in the edges and faces of a cubic element. They are evolved in discrete time steps.</a:t>
            </a:r>
          </a:p>
        </p:txBody>
      </p:sp>
    </p:spTree>
    <p:extLst>
      <p:ext uri="{BB962C8B-B14F-4D97-AF65-F5344CB8AC3E}">
        <p14:creationId xmlns:p14="http://schemas.microsoft.com/office/powerpoint/2010/main" val="1801363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MEEP: Boundary Conditions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smtClean="0"/>
                  <a:t>The finite region of space must always be terminated with some boundary conditions. Three types of terminations are supported:</a:t>
                </a:r>
              </a:p>
              <a:p>
                <a:pPr marL="385763" indent="-385763">
                  <a:buAutoNum type="arabicPeriod"/>
                </a:pPr>
                <a:r>
                  <a:rPr lang="en-US" dirty="0" smtClean="0"/>
                  <a:t>Bloch-periodic Boundaries: These are used for simulation of periodic structures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𝑗𝑘𝐿</m:t>
                        </m:r>
                      </m:sup>
                    </m:sSup>
                  </m:oMath>
                </a14:m>
                <a:r>
                  <a:rPr lang="en-US" dirty="0" smtClean="0"/>
                  <a:t>. Periodic Bloch Boundaries copy the field component at one cell’s edge and reinject them at a neighboring cell’s edge. </a:t>
                </a:r>
              </a:p>
              <a:p>
                <a:pPr marL="385763" indent="-385763">
                  <a:buAutoNum type="arabicPeriod"/>
                </a:pPr>
                <a:r>
                  <a:rPr lang="en-US" dirty="0" smtClean="0"/>
                  <a:t>Metallic Walls: All fields are forced to be zero at the boundaries (perfect reflector has zero absorption and zero skin depth). </a:t>
                </a:r>
              </a:p>
              <a:p>
                <a:pPr marL="385763" indent="-385763">
                  <a:buAutoNum type="arabicPeriod"/>
                </a:pPr>
                <a:r>
                  <a:rPr lang="en-US" dirty="0" smtClean="0"/>
                  <a:t>Perfectly Matched Layers: All the fields pass through the open boundary with no reflection. These absorbing boundary layers (ABC) absorb all incident fields.</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59" t="-2561" r="-148"/>
                </a:stretch>
              </a:blipFill>
            </p:spPr>
            <p:txBody>
              <a:bodyPr/>
              <a:lstStyle/>
              <a:p>
                <a:r>
                  <a:rPr lang="en-US">
                    <a:noFill/>
                  </a:rPr>
                  <a:t> </a:t>
                </a:r>
              </a:p>
            </p:txBody>
          </p:sp>
        </mc:Fallback>
      </mc:AlternateContent>
    </p:spTree>
    <p:extLst>
      <p:ext uri="{BB962C8B-B14F-4D97-AF65-F5344CB8AC3E}">
        <p14:creationId xmlns:p14="http://schemas.microsoft.com/office/powerpoint/2010/main" val="15650811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MEEP: Material Inhomogeneity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10000"/>
              </a:bodyPr>
              <a:lstStyle/>
              <a:p>
                <a14:m>
                  <m:oMath xmlns:m="http://schemas.openxmlformats.org/officeDocument/2006/math">
                    <m:r>
                      <a:rPr lang="en-US"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and </a:t>
                </a:r>
                <a14:m>
                  <m:oMath xmlns:m="http://schemas.openxmlformats.org/officeDocument/2006/math">
                    <m:r>
                      <a:rPr lang="en-US" i="1">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smtClean="0"/>
                  <a:t> can vary with position inside a material. They can be declared at each individual point </a:t>
                </a:r>
                <a14:m>
                  <m:oMath xmlns:m="http://schemas.openxmlformats.org/officeDocument/2006/math">
                    <m:r>
                      <a:rPr lang="en-US" i="1">
                        <a:latin typeface="Cambria Math" panose="02040503050406030204" pitchFamily="18" charset="0"/>
                      </a:rPr>
                      <m:t>𝑥</m:t>
                    </m:r>
                  </m:oMath>
                </a14:m>
                <a:r>
                  <a:rPr lang="en-US" dirty="0" smtClean="0"/>
                  <a:t> in space using a function.</a:t>
                </a:r>
              </a:p>
              <a:p>
                <a:r>
                  <a:rPr lang="en-US" dirty="0" smtClean="0"/>
                  <a:t>1-D, 2-D and 3-D simulation is possible. Hence every space vector can have up to three spatial coordinates.   </a:t>
                </a:r>
              </a:p>
              <a:p>
                <a:r>
                  <a:rPr lang="en-US" dirty="0" smtClean="0"/>
                  <a:t>The simulation can be carried out in rectangular or cylindrical coordinates. Hence different homogeneous/inhomogeneous structures can be built inside the space. </a:t>
                </a:r>
              </a:p>
              <a:p>
                <a:r>
                  <a:rPr lang="en-US" dirty="0" smtClean="0"/>
                  <a:t>Symmetry can be used to create complex geometries as well.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59" t="-2156" r="-1259" b="-1078"/>
                </a:stretch>
              </a:blipFill>
            </p:spPr>
            <p:txBody>
              <a:bodyPr/>
              <a:lstStyle/>
              <a:p>
                <a:r>
                  <a:rPr lang="en-US">
                    <a:noFill/>
                  </a:rPr>
                  <a:t> </a:t>
                </a:r>
              </a:p>
            </p:txBody>
          </p:sp>
        </mc:Fallback>
      </mc:AlternateContent>
    </p:spTree>
    <p:extLst>
      <p:ext uri="{BB962C8B-B14F-4D97-AF65-F5344CB8AC3E}">
        <p14:creationId xmlns:p14="http://schemas.microsoft.com/office/powerpoint/2010/main" val="1290710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Introduction to Magnetic Transmission Lines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Magnetic </a:t>
            </a:r>
            <a:r>
              <a:rPr lang="en-US" dirty="0"/>
              <a:t>Transmission </a:t>
            </a:r>
            <a:r>
              <a:rPr lang="en-US" dirty="0" smtClean="0"/>
              <a:t>Lines are </a:t>
            </a:r>
            <a:r>
              <a:rPr lang="en-US" dirty="0"/>
              <a:t>made from a magnetic material, with a very high relative </a:t>
            </a:r>
            <a:r>
              <a:rPr lang="en-US" dirty="0" smtClean="0"/>
              <a:t>permeability. They are very poor electrical conductors.    </a:t>
            </a:r>
          </a:p>
          <a:p>
            <a:r>
              <a:rPr lang="en-US" dirty="0" smtClean="0"/>
              <a:t>Electric Current can generate Magnetomotive Force which produces magnetic displacement current. </a:t>
            </a:r>
          </a:p>
          <a:p>
            <a:r>
              <a:rPr lang="en-US" dirty="0"/>
              <a:t>The operation of a Magnetic Transmission Line does not involve electric charges. However, changing Magnetic Fields produce Electric </a:t>
            </a:r>
            <a:r>
              <a:rPr lang="en-US" dirty="0" smtClean="0"/>
              <a:t>Fields and Electrical Energy is stored </a:t>
            </a:r>
            <a:r>
              <a:rPr lang="en-US" dirty="0"/>
              <a:t>in the </a:t>
            </a:r>
            <a:r>
              <a:rPr lang="en-US" dirty="0" smtClean="0"/>
              <a:t>dielectric </a:t>
            </a:r>
            <a:r>
              <a:rPr lang="en-US" dirty="0"/>
              <a:t>medium</a:t>
            </a:r>
            <a:r>
              <a:rPr lang="en-US" dirty="0" smtClean="0"/>
              <a:t>.</a:t>
            </a:r>
          </a:p>
          <a:p>
            <a:r>
              <a:rPr lang="en-US" dirty="0"/>
              <a:t>Electromagnetic Energy flows simultaneously in Electrical and Magnetic domains</a:t>
            </a:r>
            <a:r>
              <a:rPr lang="en-US" dirty="0" smtClean="0"/>
              <a:t>. Normally, only one domain is studied at a time.</a:t>
            </a:r>
          </a:p>
          <a:p>
            <a:r>
              <a:rPr lang="en-US" dirty="0" smtClean="0"/>
              <a:t>The Magnetic Transmission Line behavior </a:t>
            </a:r>
            <a:r>
              <a:rPr lang="en-US" dirty="0"/>
              <a:t>must be modeled using Maxwell’s Equations and magnetic circuits to study the time and frequency domain behavior of Magnetic Transmission Lines. </a:t>
            </a:r>
          </a:p>
          <a:p>
            <a:endParaRPr lang="en-US" dirty="0"/>
          </a:p>
        </p:txBody>
      </p:sp>
    </p:spTree>
    <p:extLst>
      <p:ext uri="{BB962C8B-B14F-4D97-AF65-F5344CB8AC3E}">
        <p14:creationId xmlns:p14="http://schemas.microsoft.com/office/powerpoint/2010/main" val="38766041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MEEP: </a:t>
            </a:r>
            <a:r>
              <a:rPr lang="en-US" dirty="0"/>
              <a:t>Material Dispersion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2226469"/>
                <a:ext cx="7886700" cy="3774281"/>
              </a:xfrm>
            </p:spPr>
            <p:txBody>
              <a:bodyPr>
                <a:normAutofit fontScale="55000" lnSpcReduction="20000"/>
              </a:bodyPr>
              <a:lstStyle/>
              <a:p>
                <a:r>
                  <a:rPr lang="en-US" dirty="0" err="1" smtClean="0"/>
                  <a:t>Drude</a:t>
                </a:r>
                <a:r>
                  <a:rPr lang="en-US" dirty="0" smtClean="0"/>
                  <a:t>-Lorentzian Model (1900) models frequency dependent permittivity and permeability. Flux Densities contain terms </a:t>
                </a:r>
                <a:r>
                  <a:rPr lang="en-US" dirty="0"/>
                  <a:t>for infinite frequency response </a:t>
                </a:r>
                <a:r>
                  <a:rPr lang="en-US" dirty="0" smtClean="0"/>
                  <a:t>and frequency dependent Polarization vector.</a:t>
                </a:r>
                <a:r>
                  <a:rPr lang="en-US" b="1" dirty="0" smtClean="0"/>
                  <a:t> </a:t>
                </a:r>
                <a:endParaRPr lang="en-US" dirty="0"/>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𝑫</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m:t>
                          </m:r>
                        </m:sub>
                      </m:sSub>
                      <m:r>
                        <a:rPr lang="en-US" b="1" i="1">
                          <a:latin typeface="Cambria Math" panose="02040503050406030204" pitchFamily="18" charset="0"/>
                        </a:rPr>
                        <m:t>𝑬</m:t>
                      </m:r>
                      <m:r>
                        <a:rPr lang="en-US" i="1">
                          <a:latin typeface="Cambria Math" panose="02040503050406030204" pitchFamily="18" charset="0"/>
                        </a:rPr>
                        <m:t>+</m:t>
                      </m:r>
                      <m:r>
                        <a:rPr lang="en-US" b="1" i="1">
                          <a:latin typeface="Cambria Math" panose="02040503050406030204" pitchFamily="18" charset="0"/>
                        </a:rPr>
                        <m:t>𝑷</m:t>
                      </m:r>
                    </m:oMath>
                  </m:oMathPara>
                </a14:m>
                <a:endParaRPr lang="en-US" dirty="0" smtClean="0"/>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r>
                        <a:rPr lang="en-US" b="1" i="1">
                          <a:latin typeface="Cambria Math" panose="02040503050406030204" pitchFamily="18" charset="0"/>
                        </a:rPr>
                        <m:t>𝑯</m:t>
                      </m:r>
                      <m:r>
                        <a:rPr lang="en-US" i="1">
                          <a:latin typeface="Cambria Math" panose="02040503050406030204" pitchFamily="18" charset="0"/>
                        </a:rPr>
                        <m:t>+</m:t>
                      </m:r>
                      <m:r>
                        <a:rPr lang="en-US" b="1" i="1">
                          <a:latin typeface="Cambria Math" panose="02040503050406030204" pitchFamily="18" charset="0"/>
                        </a:rPr>
                        <m:t>𝑴</m:t>
                      </m:r>
                    </m:oMath>
                  </m:oMathPara>
                </a14:m>
                <a:endParaRPr lang="en-US" dirty="0" smtClean="0"/>
              </a:p>
              <a:p>
                <a14:m>
                  <m:oMath xmlns:m="http://schemas.openxmlformats.org/officeDocument/2006/math">
                    <m:r>
                      <a:rPr lang="en-US" i="1">
                        <a:latin typeface="Cambria Math" panose="02040503050406030204" pitchFamily="18" charset="0"/>
                      </a:rPr>
                      <m:t>𝜀</m:t>
                    </m:r>
                  </m:oMath>
                </a14:m>
                <a:r>
                  <a:rPr lang="en-US" dirty="0"/>
                  <a:t> and </a:t>
                </a: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 </m:t>
                    </m:r>
                  </m:oMath>
                </a14:m>
                <a:r>
                  <a:rPr lang="en-US" dirty="0" smtClean="0"/>
                  <a:t>are </a:t>
                </a:r>
                <a:r>
                  <a:rPr lang="en-US" dirty="0"/>
                  <a:t>represented as a sum of harmonic resonances </a:t>
                </a:r>
                <a:r>
                  <a:rPr lang="en-US" dirty="0" smtClean="0"/>
                  <a:t>and </a:t>
                </a:r>
                <a:r>
                  <a:rPr lang="en-US" dirty="0"/>
                  <a:t>a term </a:t>
                </a:r>
                <a:r>
                  <a:rPr lang="en-US" dirty="0" smtClean="0"/>
                  <a:t>for </a:t>
                </a:r>
                <a:r>
                  <a:rPr lang="en-US" dirty="0"/>
                  <a:t>frequency independent electric conductivity.</a:t>
                </a:r>
                <a:endParaRPr lang="en-US" dirty="0" smtClean="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𝜀</m:t>
                      </m:r>
                      <m:d>
                        <m:dPr>
                          <m:ctrlPr>
                            <a:rPr lang="en-US" i="1">
                              <a:latin typeface="Cambria Math" panose="02040503050406030204" pitchFamily="18" charset="0"/>
                            </a:rPr>
                          </m:ctrlPr>
                        </m:dPr>
                        <m:e>
                          <m:r>
                            <a:rPr lang="en-US" i="1">
                              <a:latin typeface="Cambria Math" panose="02040503050406030204" pitchFamily="18" charset="0"/>
                            </a:rPr>
                            <m:t>𝜔</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𝐷</m:t>
                              </m:r>
                            </m:sub>
                          </m:sSub>
                        </m:num>
                        <m:den>
                          <m:r>
                            <a:rPr lang="en-US" i="1">
                              <a:latin typeface="Cambria Math" panose="02040503050406030204" pitchFamily="18" charset="0"/>
                            </a:rPr>
                            <m:t>𝜔</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𝑁</m:t>
                          </m:r>
                        </m:sub>
                        <m:sup/>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𝑛</m:t>
                                  </m:r>
                                </m:sub>
                              </m:sSub>
                              <m:d>
                                <m:dPr>
                                  <m:ctrlPr>
                                    <a:rPr lang="en-US" i="1">
                                      <a:latin typeface="Cambria Math" panose="02040503050406030204" pitchFamily="18" charset="0"/>
                                    </a:rPr>
                                  </m:ctrlPr>
                                </m:dPr>
                                <m:e>
                                  <m:r>
                                    <a:rPr lang="en-US" b="1" i="1">
                                      <a:latin typeface="Cambria Math" panose="02040503050406030204" pitchFamily="18" charset="0"/>
                                    </a:rPr>
                                    <m:t>𝒙</m:t>
                                  </m:r>
                                </m:e>
                              </m:d>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b="0" i="1" smtClean="0">
                                      <a:latin typeface="Cambria Math" panose="02040503050406030204" pitchFamily="18" charset="0"/>
                                    </a:rPr>
                                    <m:t>𝑛</m:t>
                                  </m:r>
                                </m:sub>
                                <m:sup>
                                  <m:r>
                                    <a:rPr lang="en-US"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b="0" i="1" smtClean="0">
                                      <a:latin typeface="Cambria Math" panose="02040503050406030204" pitchFamily="18" charset="0"/>
                                    </a:rPr>
                                    <m:t>𝑛</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m:t>
                              </m:r>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b="0" i="1" smtClean="0">
                                      <a:latin typeface="Cambria Math" panose="02040503050406030204" pitchFamily="18" charset="0"/>
                                    </a:rPr>
                                    <m:t>𝑛</m:t>
                                  </m:r>
                                </m:sub>
                              </m:sSub>
                            </m:den>
                          </m:f>
                        </m:e>
                      </m:nary>
                      <m:r>
                        <a:rPr lang="en-US" b="0" i="1" smtClean="0">
                          <a:latin typeface="Cambria Math" panose="02040503050406030204" pitchFamily="18" charset="0"/>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𝜔</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𝐵</m:t>
                              </m:r>
                            </m:sub>
                          </m:sSub>
                        </m:num>
                        <m:den>
                          <m:r>
                            <a:rPr lang="en-US" i="1">
                              <a:latin typeface="Cambria Math" panose="02040503050406030204" pitchFamily="18" charset="0"/>
                            </a:rPr>
                            <m:t>𝜔</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𝑁</m:t>
                          </m:r>
                        </m:sub>
                        <m:sup/>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𝑛</m:t>
                                  </m:r>
                                </m:sub>
                              </m:sSub>
                              <m:d>
                                <m:dPr>
                                  <m:ctrlPr>
                                    <a:rPr lang="en-US" i="1">
                                      <a:latin typeface="Cambria Math" panose="02040503050406030204" pitchFamily="18" charset="0"/>
                                    </a:rPr>
                                  </m:ctrlPr>
                                </m:dPr>
                                <m:e>
                                  <m:r>
                                    <a:rPr lang="en-US" b="1" i="1">
                                      <a:latin typeface="Cambria Math" panose="02040503050406030204" pitchFamily="18" charset="0"/>
                                    </a:rPr>
                                    <m:t>𝒙</m:t>
                                  </m:r>
                                </m:e>
                              </m:d>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𝑛</m:t>
                                  </m:r>
                                </m:sub>
                                <m:sup>
                                  <m:r>
                                    <a:rPr lang="en-US"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𝑛</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m:t>
                              </m:r>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𝑛</m:t>
                                  </m:r>
                                </m:sub>
                              </m:sSub>
                            </m:den>
                          </m:f>
                        </m:e>
                      </m:nary>
                      <m:r>
                        <a:rPr lang="en-US" i="1">
                          <a:latin typeface="Cambria Math" panose="02040503050406030204" pitchFamily="18" charset="0"/>
                        </a:rPr>
                        <m:t>)</m:t>
                      </m:r>
                    </m:oMath>
                  </m:oMathPara>
                </a14:m>
                <a:endParaRPr lang="en-US" dirty="0"/>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𝐵</m:t>
                        </m:r>
                      </m:sub>
                    </m:sSub>
                  </m:oMath>
                </a14:m>
                <a:r>
                  <a:rPr lang="en-US" dirty="0" smtClean="0"/>
                  <a:t>is the electrical/magnetic conductivity.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𝑁</m:t>
                        </m:r>
                      </m:sub>
                    </m:sSub>
                  </m:oMath>
                </a14:m>
                <a:r>
                  <a:rPr lang="en-US" dirty="0"/>
                  <a:t> couples the polarization to the driving field,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𝑁</m:t>
                        </m:r>
                      </m:sub>
                    </m:sSub>
                  </m:oMath>
                </a14:m>
                <a:r>
                  <a:rPr lang="en-US" dirty="0"/>
                  <a:t> is the angular resonance frequency,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𝑁</m:t>
                        </m:r>
                      </m:sub>
                    </m:sSub>
                  </m:oMath>
                </a14:m>
                <a:r>
                  <a:rPr lang="en-US" dirty="0"/>
                  <a:t> is a damping factor.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2226469"/>
                <a:ext cx="7886700" cy="3774281"/>
              </a:xfrm>
              <a:blipFill>
                <a:blip r:embed="rId2"/>
                <a:stretch>
                  <a:fillRect l="-618" t="-2100" r="-155"/>
                </a:stretch>
              </a:blipFill>
            </p:spPr>
            <p:txBody>
              <a:bodyPr/>
              <a:lstStyle/>
              <a:p>
                <a:r>
                  <a:rPr lang="en-US">
                    <a:noFill/>
                  </a:rPr>
                  <a:t> </a:t>
                </a:r>
              </a:p>
            </p:txBody>
          </p:sp>
        </mc:Fallback>
      </mc:AlternateContent>
    </p:spTree>
    <p:extLst>
      <p:ext uri="{BB962C8B-B14F-4D97-AF65-F5344CB8AC3E}">
        <p14:creationId xmlns:p14="http://schemas.microsoft.com/office/powerpoint/2010/main" val="6981509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MEEP: Material Dispersion </a:t>
            </a:r>
            <a:r>
              <a:rPr lang="en-US" dirty="0" err="1"/>
              <a:t>Drude</a:t>
            </a:r>
            <a:r>
              <a:rPr lang="en-US" dirty="0"/>
              <a:t>-Lorentzian Model (1900</a:t>
            </a:r>
            <a:r>
              <a:rPr lang="en-US" dirty="0" smtClean="0"/>
              <a:t>) </a:t>
            </a:r>
            <a:endParaRPr lang="en-US" dirty="0"/>
          </a:p>
        </p:txBody>
      </p:sp>
      <p:pic>
        <p:nvPicPr>
          <p:cNvPr id="2052" name="Picture 4" descr="Image result for drude lorentz susceptibility"/>
          <p:cNvPicPr>
            <a:picLocks noGrp="1" noChangeAspect="1" noChangeArrowheads="1"/>
          </p:cNvPicPr>
          <p:nvPr>
            <p:ph idx="1"/>
          </p:nvPr>
        </p:nvPicPr>
        <p:blipFill rotWithShape="1">
          <a:blip r:embed="rId2">
            <a:extLst>
              <a:ext uri="{BEBA8EAE-BF5A-486C-A8C5-ECC9F3942E4B}">
                <a14:imgProps xmlns:a14="http://schemas.microsoft.com/office/drawing/2010/main">
                  <a14:imgLayer r:embed="rId3">
                    <a14:imgEffect>
                      <a14:sharpenSoften amount="43000"/>
                    </a14:imgEffect>
                    <a14:imgEffect>
                      <a14:colorTemperature colorTemp="6409"/>
                    </a14:imgEffect>
                    <a14:imgEffect>
                      <a14:saturation sat="0"/>
                    </a14:imgEffect>
                  </a14:imgLayer>
                </a14:imgProps>
              </a:ext>
              <a:ext uri="{28A0092B-C50C-407E-A947-70E740481C1C}">
                <a14:useLocalDpi xmlns:a14="http://schemas.microsoft.com/office/drawing/2010/main" val="0"/>
              </a:ext>
            </a:extLst>
          </a:blip>
          <a:srcRect l="10853" t="22703" r="9889" b="3262"/>
          <a:stretch/>
        </p:blipFill>
        <p:spPr bwMode="auto">
          <a:xfrm>
            <a:off x="4147332" y="2125266"/>
            <a:ext cx="4368019" cy="365064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28651" y="2125267"/>
            <a:ext cx="3518681" cy="3693319"/>
          </a:xfrm>
          <a:prstGeom prst="rect">
            <a:avLst/>
          </a:prstGeom>
          <a:noFill/>
        </p:spPr>
        <p:txBody>
          <a:bodyPr wrap="square" rtlCol="0">
            <a:spAutoFit/>
          </a:bodyPr>
          <a:lstStyle/>
          <a:p>
            <a:pPr marL="257175" indent="-257175">
              <a:buFont typeface="Arial" panose="020B0604020202020204" pitchFamily="34" charset="0"/>
              <a:buChar char="•"/>
            </a:pPr>
            <a:r>
              <a:rPr lang="en-US" dirty="0"/>
              <a:t>Dispersion </a:t>
            </a:r>
            <a:r>
              <a:rPr lang="en-US" dirty="0" err="1"/>
              <a:t>Drude</a:t>
            </a:r>
            <a:r>
              <a:rPr lang="en-US" dirty="0"/>
              <a:t>-Lorentzian Model (1900) explains the electrodynamic properties of metals by regarding conduction band electrons as non-interacting electron gas. </a:t>
            </a:r>
          </a:p>
          <a:p>
            <a:pPr marL="257175" indent="-257175">
              <a:buFont typeface="Arial" panose="020B0604020202020204" pitchFamily="34" charset="0"/>
              <a:buChar char="•"/>
            </a:pPr>
            <a:r>
              <a:rPr lang="en-US" dirty="0"/>
              <a:t>When the material is excited by an external source of resonant frequency, the material absorption loss increases greatly. Electromagnetic Energy is converted into other forms of energy. </a:t>
            </a:r>
          </a:p>
        </p:txBody>
      </p:sp>
    </p:spTree>
    <p:extLst>
      <p:ext uri="{BB962C8B-B14F-4D97-AF65-F5344CB8AC3E}">
        <p14:creationId xmlns:p14="http://schemas.microsoft.com/office/powerpoint/2010/main" val="20177622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MEEP: </a:t>
            </a:r>
            <a:r>
              <a:rPr lang="en-US" dirty="0"/>
              <a:t>Material Non-Linearity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r>
                  <a:rPr lang="en-US" dirty="0" smtClean="0"/>
                  <a:t>In </a:t>
                </a:r>
                <a:r>
                  <a:rPr lang="en-US" dirty="0"/>
                  <a:t>Pockels and Kerr Non-linearity </a:t>
                </a:r>
                <a:r>
                  <a:rPr lang="en-US" dirty="0" smtClean="0"/>
                  <a:t>model (1875), </a:t>
                </a:r>
                <a14:m>
                  <m:oMath xmlns:m="http://schemas.openxmlformats.org/officeDocument/2006/math">
                    <m:r>
                      <a:rPr lang="en-US" i="1">
                        <a:latin typeface="Cambria Math" panose="02040503050406030204" pitchFamily="18" charset="0"/>
                      </a:rPr>
                      <m:t>𝜀</m:t>
                    </m:r>
                  </m:oMath>
                </a14:m>
                <a:r>
                  <a:rPr lang="en-US" dirty="0"/>
                  <a:t> </a:t>
                </a:r>
                <a:r>
                  <a:rPr lang="en-US" dirty="0" smtClean="0"/>
                  <a:t>and </a:t>
                </a: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 </m:t>
                    </m:r>
                  </m:oMath>
                </a14:m>
                <a:r>
                  <a:rPr lang="en-US" dirty="0" smtClean="0"/>
                  <a:t>can </a:t>
                </a:r>
                <a:r>
                  <a:rPr lang="en-US" dirty="0"/>
                  <a:t>be changed by </a:t>
                </a:r>
                <a:r>
                  <a:rPr lang="en-US" dirty="0" smtClean="0"/>
                  <a:t>the field intensity. </a:t>
                </a:r>
                <a:endParaRPr lang="en-US" dirty="0"/>
              </a:p>
              <a:p>
                <a:pPr marL="0" indent="0">
                  <a:buNone/>
                </a:pPr>
                <a:endParaRPr lang="en-US" b="1" i="1" dirty="0" smtClean="0"/>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𝑫</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2</m:t>
                              </m:r>
                            </m:e>
                          </m:d>
                        </m:sup>
                      </m:sSup>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r>
                        <a:rPr lang="en-US" i="1">
                          <a:latin typeface="Cambria Math" panose="02040503050406030204" pitchFamily="18" charset="0"/>
                        </a:rPr>
                        <m:t>𝑑𝑖𝑎𝑔</m:t>
                      </m:r>
                      <m:d>
                        <m:dPr>
                          <m:ctrlPr>
                            <a:rPr lang="en-US" i="1">
                              <a:latin typeface="Cambria Math" panose="02040503050406030204" pitchFamily="18" charset="0"/>
                            </a:rPr>
                          </m:ctrlPr>
                        </m:dPr>
                        <m:e>
                          <m:r>
                            <a:rPr lang="en-US" b="1" i="1">
                              <a:latin typeface="Cambria Math" panose="02040503050406030204" pitchFamily="18" charset="0"/>
                            </a:rPr>
                            <m:t>𝑬</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3</m:t>
                              </m:r>
                            </m:e>
                          </m:d>
                        </m:sup>
                      </m:sSup>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b="1" i="1">
                              <a:latin typeface="Cambria Math" panose="02040503050406030204" pitchFamily="18" charset="0"/>
                            </a:rPr>
                            <m:t>𝑬</m:t>
                          </m:r>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m:t>
                      </m:r>
                      <m:r>
                        <a:rPr lang="en-US" b="1" i="1">
                          <a:latin typeface="Cambria Math" panose="02040503050406030204" pitchFamily="18" charset="0"/>
                        </a:rPr>
                        <m:t>𝑬</m:t>
                      </m:r>
                      <m:r>
                        <a:rPr lang="en-US" i="1">
                          <a:latin typeface="Cambria Math" panose="02040503050406030204" pitchFamily="18" charset="0"/>
                        </a:rPr>
                        <m:t>+</m:t>
                      </m:r>
                      <m:r>
                        <a:rPr lang="en-US" b="1" i="1">
                          <a:latin typeface="Cambria Math" panose="02040503050406030204" pitchFamily="18" charset="0"/>
                        </a:rPr>
                        <m:t>𝑷</m:t>
                      </m:r>
                    </m:oMath>
                  </m:oMathPara>
                </a14:m>
                <a:endParaRPr lang="en-US" dirty="0" smtClean="0"/>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2</m:t>
                              </m:r>
                            </m:e>
                          </m:d>
                        </m:sup>
                      </m:sSup>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r>
                        <a:rPr lang="en-US" i="1">
                          <a:latin typeface="Cambria Math" panose="02040503050406030204" pitchFamily="18" charset="0"/>
                        </a:rPr>
                        <m:t>𝑑𝑖𝑎𝑔</m:t>
                      </m:r>
                      <m:d>
                        <m:dPr>
                          <m:ctrlPr>
                            <a:rPr lang="en-US" i="1">
                              <a:latin typeface="Cambria Math" panose="02040503050406030204" pitchFamily="18" charset="0"/>
                            </a:rPr>
                          </m:ctrlPr>
                        </m:dPr>
                        <m:e>
                          <m:r>
                            <a:rPr lang="en-US" b="1" i="1">
                              <a:latin typeface="Cambria Math" panose="02040503050406030204" pitchFamily="18" charset="0"/>
                            </a:rPr>
                            <m:t>𝑯</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3</m:t>
                              </m:r>
                            </m:e>
                          </m:d>
                        </m:sup>
                      </m:sSup>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m:t>
                      </m:r>
                      <m:r>
                        <a:rPr lang="en-US" b="1" i="1">
                          <a:latin typeface="Cambria Math" panose="02040503050406030204" pitchFamily="18" charset="0"/>
                        </a:rPr>
                        <m:t>𝑴</m:t>
                      </m:r>
                    </m:oMath>
                  </m:oMathPara>
                </a14:m>
                <a:endParaRPr lang="en-US" dirty="0"/>
              </a:p>
              <a:p>
                <a:pPr marL="0" indent="0">
                  <a:buNone/>
                </a:pP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2</m:t>
                            </m:r>
                          </m:e>
                        </m:d>
                      </m:sup>
                    </m:sSup>
                  </m:oMath>
                </a14:m>
                <a:r>
                  <a:rPr lang="en-US" dirty="0"/>
                  <a:t> sum is the Pockels effect; whereas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3</m:t>
                            </m:r>
                          </m:e>
                        </m:d>
                      </m:sup>
                    </m:sSup>
                  </m:oMath>
                </a14:m>
                <a:r>
                  <a:rPr lang="en-US" dirty="0"/>
                  <a:t> sum is the Kerr effect</a:t>
                </a:r>
                <a:r>
                  <a:rPr lang="en-US" dirty="0" smtClean="0"/>
                  <a:t>.</a:t>
                </a:r>
              </a:p>
              <a:p>
                <a:pPr marL="214313" indent="-214313"/>
                <a:r>
                  <a:rPr lang="en-US" dirty="0"/>
                  <a:t>Ferromagnetic materials are non-linear as their permeability varies with the strength of applied field intensity.</a:t>
                </a:r>
              </a:p>
              <a:p>
                <a:pPr marL="214313" indent="-214313"/>
                <a:r>
                  <a:rPr lang="en-US" dirty="0"/>
                  <a:t>At high magnetic field intensity, the material saturates, limiting further increase of Magnetic Flux. Hence, the susceptibility decreases rapidly.  </a:t>
                </a:r>
              </a:p>
              <a:p>
                <a:pPr marL="0" indent="0">
                  <a:buNone/>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85" t="-2561" r="-1481"/>
                </a:stretch>
              </a:blipFill>
            </p:spPr>
            <p:txBody>
              <a:bodyPr/>
              <a:lstStyle/>
              <a:p>
                <a:r>
                  <a:rPr lang="en-US">
                    <a:noFill/>
                  </a:rPr>
                  <a:t> </a:t>
                </a:r>
              </a:p>
            </p:txBody>
          </p:sp>
        </mc:Fallback>
      </mc:AlternateContent>
    </p:spTree>
    <p:extLst>
      <p:ext uri="{BB962C8B-B14F-4D97-AF65-F5344CB8AC3E}">
        <p14:creationId xmlns:p14="http://schemas.microsoft.com/office/powerpoint/2010/main" val="223027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MEEP: </a:t>
            </a:r>
            <a:r>
              <a:rPr lang="en-US" dirty="0" err="1" smtClean="0"/>
              <a:t>Gyromagnetism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2226469"/>
                <a:ext cx="7886700" cy="3566463"/>
              </a:xfrm>
            </p:spPr>
            <p:txBody>
              <a:bodyPr>
                <a:normAutofit fontScale="47500" lnSpcReduction="20000"/>
              </a:bodyPr>
              <a:lstStyle/>
              <a:p>
                <a:r>
                  <a:rPr lang="en-US" dirty="0" smtClean="0"/>
                  <a:t>Landau-</a:t>
                </a:r>
                <a:r>
                  <a:rPr lang="en-US" dirty="0" err="1"/>
                  <a:t>Lifshitz</a:t>
                </a:r>
                <a:r>
                  <a:rPr lang="en-US" dirty="0"/>
                  <a:t>-Gilbert model (1955) </a:t>
                </a:r>
                <a:r>
                  <a:rPr lang="en-US" dirty="0" smtClean="0"/>
                  <a:t>describes the precessional motion of saturated magnetic dipoles in a magnetic field. </a:t>
                </a:r>
                <a:endParaRPr lang="en-US" dirty="0"/>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b="1" i="1">
                                  <a:latin typeface="Cambria Math" panose="02040503050406030204" pitchFamily="18" charset="0"/>
                                </a:rPr>
                              </m:ctrlPr>
                            </m:sSubPr>
                            <m:e>
                              <m:r>
                                <a:rPr lang="en-US" b="1" i="1" smtClean="0">
                                  <a:latin typeface="Cambria Math" panose="02040503050406030204" pitchFamily="18" charset="0"/>
                                </a:rPr>
                                <m:t>𝑴</m:t>
                              </m:r>
                            </m:e>
                            <m:sub>
                              <m:r>
                                <a:rPr lang="en-US" b="0" i="1" smtClean="0">
                                  <a:latin typeface="Cambria Math" panose="02040503050406030204" pitchFamily="18" charset="0"/>
                                </a:rPr>
                                <m:t>𝑛</m:t>
                              </m:r>
                            </m:sub>
                          </m:sSub>
                        </m:num>
                        <m:den>
                          <m:r>
                            <a:rPr lang="en-US" i="1">
                              <a:latin typeface="Cambria Math" panose="02040503050406030204" pitchFamily="18" charset="0"/>
                            </a:rPr>
                            <m:t>𝑑𝑡</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𝒃</m:t>
                          </m:r>
                        </m:e>
                        <m:sub>
                          <m:r>
                            <a:rPr lang="en-US" b="0" i="1" smtClean="0">
                              <a:latin typeface="Cambria Math" panose="02040503050406030204" pitchFamily="18" charset="0"/>
                            </a:rPr>
                            <m:t>𝑛</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𝑛</m:t>
                              </m:r>
                            </m:sub>
                          </m:sSub>
                          <m:r>
                            <a:rPr lang="en-US" b="1" i="1" smtClean="0">
                              <a:latin typeface="Cambria Math" panose="02040503050406030204" pitchFamily="18" charset="0"/>
                            </a:rPr>
                            <m:t>𝑯</m:t>
                          </m:r>
                          <m:r>
                            <a:rPr lang="en-US" i="1">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𝑛</m:t>
                              </m:r>
                            </m:sub>
                          </m:sSub>
                          <m:sSub>
                            <m:sSubPr>
                              <m:ctrlPr>
                                <a:rPr lang="en-US" b="1" i="1">
                                  <a:latin typeface="Cambria Math" panose="02040503050406030204" pitchFamily="18" charset="0"/>
                                </a:rPr>
                              </m:ctrlPr>
                            </m:sSubPr>
                            <m:e>
                              <m:r>
                                <a:rPr lang="en-US" b="1" i="1" smtClean="0">
                                  <a:latin typeface="Cambria Math" panose="02040503050406030204" pitchFamily="18" charset="0"/>
                                </a:rPr>
                                <m:t>𝑴</m:t>
                              </m:r>
                            </m:e>
                            <m:sub>
                              <m:r>
                                <a:rPr lang="en-US" b="0" i="1" smtClean="0">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𝑛</m:t>
                              </m:r>
                            </m:sub>
                          </m:sSub>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b="1" i="1">
                                      <a:latin typeface="Cambria Math" panose="02040503050406030204" pitchFamily="18" charset="0"/>
                                    </a:rPr>
                                  </m:ctrlPr>
                                </m:sSubPr>
                                <m:e>
                                  <m:r>
                                    <a:rPr lang="en-US" b="1" i="1" smtClean="0">
                                      <a:latin typeface="Cambria Math" panose="02040503050406030204" pitchFamily="18" charset="0"/>
                                    </a:rPr>
                                    <m:t>𝑴</m:t>
                                  </m:r>
                                </m:e>
                                <m:sub>
                                  <m:r>
                                    <a:rPr lang="en-US" b="0" i="1" smtClean="0">
                                      <a:latin typeface="Cambria Math" panose="02040503050406030204" pitchFamily="18" charset="0"/>
                                    </a:rPr>
                                    <m:t>𝑛</m:t>
                                  </m:r>
                                </m:sub>
                              </m:sSub>
                            </m:num>
                            <m:den>
                              <m:r>
                                <a:rPr lang="en-US" i="1">
                                  <a:latin typeface="Cambria Math" panose="02040503050406030204" pitchFamily="18" charset="0"/>
                                </a:rPr>
                                <m:t>𝑑𝑡</m:t>
                              </m:r>
                            </m:den>
                          </m:f>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b="0" i="1" smtClean="0">
                              <a:latin typeface="Cambria Math" panose="02040503050406030204" pitchFamily="18" charset="0"/>
                            </a:rPr>
                            <m:t>𝑛</m:t>
                          </m:r>
                        </m:sub>
                      </m:sSub>
                      <m:sSub>
                        <m:sSubPr>
                          <m:ctrlPr>
                            <a:rPr lang="en-US" i="1">
                              <a:latin typeface="Cambria Math" panose="02040503050406030204" pitchFamily="18" charset="0"/>
                            </a:rPr>
                          </m:ctrlPr>
                        </m:sSubPr>
                        <m:e>
                          <m:r>
                            <a:rPr lang="en-US" b="1" i="1" smtClean="0">
                              <a:latin typeface="Cambria Math" panose="02040503050406030204" pitchFamily="18" charset="0"/>
                            </a:rPr>
                            <m:t>𝑴</m:t>
                          </m:r>
                        </m:e>
                        <m:sub>
                          <m:r>
                            <a:rPr lang="en-US" b="0" i="1" smtClean="0">
                              <a:latin typeface="Cambria Math" panose="02040503050406030204" pitchFamily="18" charset="0"/>
                            </a:rPr>
                            <m:t>𝑛</m:t>
                          </m:r>
                        </m:sub>
                      </m:sSub>
                    </m:oMath>
                  </m:oMathPara>
                </a14:m>
                <a:endParaRPr lang="en-US" dirty="0" smtClean="0"/>
              </a:p>
              <a:p>
                <a:pPr marL="0" indent="0">
                  <a:buNone/>
                </a:pPr>
                <a14:m>
                  <m:oMath xmlns:m="http://schemas.openxmlformats.org/officeDocument/2006/math">
                    <m:sSub>
                      <m:sSubPr>
                        <m:ctrlPr>
                          <a:rPr lang="en-US" i="1">
                            <a:latin typeface="Cambria Math" panose="02040503050406030204" pitchFamily="18" charset="0"/>
                          </a:rPr>
                        </m:ctrlPr>
                      </m:sSubPr>
                      <m:e>
                        <m:r>
                          <a:rPr lang="en-US" b="1" i="1" smtClean="0">
                            <a:latin typeface="Cambria Math" panose="02040503050406030204" pitchFamily="18" charset="0"/>
                          </a:rPr>
                          <m:t>𝑴</m:t>
                        </m:r>
                      </m:e>
                      <m:sub>
                        <m:r>
                          <a:rPr lang="en-US" i="1">
                            <a:latin typeface="Cambria Math" panose="02040503050406030204" pitchFamily="18" charset="0"/>
                          </a:rPr>
                          <m:t>𝑛</m:t>
                        </m:r>
                      </m:sub>
                    </m:sSub>
                  </m:oMath>
                </a14:m>
                <a:r>
                  <a:rPr lang="en-US" dirty="0" smtClean="0"/>
                  <a:t>describes the linear deviation of magnetization from its static equilibrium value. Precession </a:t>
                </a:r>
                <a:r>
                  <a:rPr lang="en-US" dirty="0"/>
                  <a:t>occurs around this unit bias </a:t>
                </a:r>
                <a:r>
                  <a:rPr lang="en-US" dirty="0" smtClean="0"/>
                  <a:t>vector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𝒃</m:t>
                        </m:r>
                      </m:e>
                      <m:sub>
                        <m:r>
                          <a:rPr lang="en-US" i="1">
                            <a:latin typeface="Cambria Math" panose="02040503050406030204" pitchFamily="18" charset="0"/>
                          </a:rPr>
                          <m:t>𝑛</m:t>
                        </m:r>
                      </m:sub>
                    </m:sSub>
                  </m:oMath>
                </a14:m>
                <a:r>
                  <a:rPr lang="en-US" dirty="0" smtClean="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𝑛</m:t>
                        </m:r>
                      </m:sub>
                    </m:sSub>
                  </m:oMath>
                </a14:m>
                <a:r>
                  <a:rPr lang="en-US" dirty="0"/>
                  <a:t> couples the polarization to the driving field,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𝑛</m:t>
                        </m:r>
                      </m:sub>
                    </m:sSub>
                  </m:oMath>
                </a14:m>
                <a:r>
                  <a:rPr lang="en-US" dirty="0"/>
                  <a:t> is the angular resonance frequency,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b="0" i="1" smtClean="0">
                            <a:latin typeface="Cambria Math" panose="02040503050406030204" pitchFamily="18" charset="0"/>
                          </a:rPr>
                          <m:t>𝑛</m:t>
                        </m:r>
                      </m:sub>
                    </m:sSub>
                  </m:oMath>
                </a14:m>
                <a:r>
                  <a:rPr lang="en-US" dirty="0"/>
                  <a:t> is a damping factor.</a:t>
                </a:r>
              </a:p>
              <a:p>
                <a:r>
                  <a:rPr lang="en-US" dirty="0" smtClean="0"/>
                  <a:t>For such anisotropic media, non-diagonal susceptibility </a:t>
                </a:r>
                <a:r>
                  <a:rPr lang="en-US" dirty="0"/>
                  <a:t>tensor </a:t>
                </a:r>
                <a:r>
                  <a:rPr lang="en-US" dirty="0" smtClean="0"/>
                  <a:t>is used to </a:t>
                </a:r>
                <a:r>
                  <a:rPr lang="en-US" smtClean="0"/>
                  <a:t>relate Magnetization </a:t>
                </a:r>
                <a:r>
                  <a:rPr lang="en-US" dirty="0" smtClean="0"/>
                  <a:t>and Field intensity. </a:t>
                </a:r>
              </a:p>
              <a:p>
                <a:endParaRPr lang="en-US" dirty="0"/>
              </a:p>
              <a:p>
                <a:pPr marL="0" indent="0" algn="ctr">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smtClean="0">
                              <a:latin typeface="Cambria Math" panose="02040503050406030204" pitchFamily="18" charset="0"/>
                            </a:rPr>
                            <m:t>𝑴</m:t>
                          </m:r>
                        </m:e>
                        <m:sub>
                          <m:r>
                            <a:rPr lang="en-US" b="0" i="1" smtClean="0">
                              <a:latin typeface="Cambria Math" panose="02040503050406030204" pitchFamily="18" charset="0"/>
                            </a:rPr>
                            <m:t>𝑛</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𝜂</m:t>
                                </m:r>
                              </m:e>
                              <m:e>
                                <m:r>
                                  <a:rPr lang="en-US" i="1">
                                    <a:latin typeface="Cambria Math" panose="02040503050406030204" pitchFamily="18" charset="0"/>
                                  </a:rPr>
                                  <m:t>0</m:t>
                                </m:r>
                              </m:e>
                            </m:mr>
                            <m:mr>
                              <m:e>
                                <m:r>
                                  <a:rPr lang="en-US" i="1">
                                    <a:latin typeface="Cambria Math" panose="02040503050406030204" pitchFamily="18" charset="0"/>
                                  </a:rPr>
                                  <m:t>𝑗</m:t>
                                </m:r>
                                <m:r>
                                  <a:rPr lang="en-US" i="1">
                                    <a:latin typeface="Cambria Math" panose="02040503050406030204" pitchFamily="18" charset="0"/>
                                  </a:rPr>
                                  <m:t>𝜂</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b="0" i="1" smtClean="0">
                                        <a:latin typeface="Cambria Math" panose="02040503050406030204" pitchFamily="18" charset="0"/>
                                      </a:rPr>
                                      <m:t>||</m:t>
                                    </m:r>
                                  </m:sub>
                                </m:sSub>
                              </m:e>
                            </m:mr>
                          </m:m>
                        </m:e>
                      </m:d>
                      <m:r>
                        <a:rPr lang="en-US" b="1" i="1" smtClean="0">
                          <a:latin typeface="Cambria Math" panose="02040503050406030204" pitchFamily="18" charset="0"/>
                        </a:rPr>
                        <m:t>𝑯</m:t>
                      </m:r>
                    </m:oMath>
                  </m:oMathPara>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2226469"/>
                <a:ext cx="7886700" cy="3566463"/>
              </a:xfrm>
              <a:blipFill>
                <a:blip r:embed="rId2"/>
                <a:stretch>
                  <a:fillRect l="-309" t="-1368"/>
                </a:stretch>
              </a:blipFill>
            </p:spPr>
            <p:txBody>
              <a:bodyPr/>
              <a:lstStyle/>
              <a:p>
                <a:r>
                  <a:rPr lang="en-US">
                    <a:noFill/>
                  </a:rPr>
                  <a:t> </a:t>
                </a:r>
              </a:p>
            </p:txBody>
          </p:sp>
        </mc:Fallback>
      </mc:AlternateContent>
    </p:spTree>
    <p:extLst>
      <p:ext uri="{BB962C8B-B14F-4D97-AF65-F5344CB8AC3E}">
        <p14:creationId xmlns:p14="http://schemas.microsoft.com/office/powerpoint/2010/main" val="7513571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MEEP: Field Patterns and Green’s Functions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10000"/>
              </a:bodyPr>
              <a:lstStyle/>
              <a:p>
                <a:r>
                  <a:rPr lang="en-US" dirty="0" smtClean="0"/>
                  <a:t>G. Green’s Functions (1835) give the Field Patterns from a localized point source at a particular frequency </a:t>
                </a:r>
                <a14:m>
                  <m:oMath xmlns:m="http://schemas.openxmlformats.org/officeDocument/2006/math">
                    <m:r>
                      <a:rPr lang="en-US" i="1" smtClean="0">
                        <a:latin typeface="Cambria Math" panose="02040503050406030204" pitchFamily="18" charset="0"/>
                        <a:ea typeface="Cambria Math" panose="02040503050406030204" pitchFamily="18" charset="0"/>
                      </a:rPr>
                      <m:t>𝜔</m:t>
                    </m:r>
                  </m:oMath>
                </a14:m>
                <a:r>
                  <a:rPr lang="en-US" dirty="0" smtClean="0"/>
                  <a:t>.</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b="0" i="1" smtClean="0">
                          <a:latin typeface="Cambria Math" panose="02040503050406030204" pitchFamily="18" charset="0"/>
                        </a:rPr>
                        <m:t>)</m:t>
                      </m:r>
                    </m:oMath>
                  </m:oMathPara>
                </a14:m>
                <a:endParaRPr lang="en-US" dirty="0" smtClean="0"/>
              </a:p>
              <a:p>
                <a:pPr marL="0" indent="0">
                  <a:buNone/>
                </a:pPr>
                <a:r>
                  <a:rPr lang="en-US" dirty="0" smtClean="0"/>
                  <a:t>The point current source </a:t>
                </a:r>
                <a14:m>
                  <m:oMath xmlns:m="http://schemas.openxmlformats.org/officeDocument/2006/math">
                    <m:r>
                      <a:rPr lang="en-US" b="0" i="1" smtClean="0">
                        <a:latin typeface="Cambria Math" panose="02040503050406030204" pitchFamily="18" charset="0"/>
                      </a:rPr>
                      <m:t>𝑗</m:t>
                    </m:r>
                  </m:oMath>
                </a14:m>
                <a:r>
                  <a:rPr lang="en-US" dirty="0" smtClean="0"/>
                  <a:t> is </a:t>
                </a:r>
                <a:r>
                  <a:rPr lang="en-US" dirty="0"/>
                  <a:t>placed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oMath>
                </a14:m>
                <a:r>
                  <a:rPr lang="en-US" dirty="0" smtClean="0"/>
                  <a:t>. The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𝑖</m:t>
                        </m:r>
                      </m:e>
                      <m:sup>
                        <m:r>
                          <a:rPr lang="en-US" b="0" i="1" smtClean="0">
                            <a:latin typeface="Cambria Math" panose="02040503050406030204" pitchFamily="18" charset="0"/>
                          </a:rPr>
                          <m:t>𝑡h</m:t>
                        </m:r>
                      </m:sup>
                    </m:sSup>
                  </m:oMath>
                </a14:m>
                <a:r>
                  <a:rPr lang="en-US" dirty="0" smtClean="0"/>
                  <a:t> field component is observed.</a:t>
                </a:r>
              </a:p>
              <a:p>
                <a:pPr marL="0" indent="0" algn="ctr">
                  <a:buNone/>
                </a:pPr>
                <a14:m>
                  <m:oMath xmlns:m="http://schemas.openxmlformats.org/officeDocument/2006/math">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𝑗</m:t>
                            </m:r>
                          </m:sub>
                        </m:sSub>
                      </m:e>
                    </m:acc>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𝑡</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oMath>
                </a14:m>
                <a:r>
                  <a:rPr lang="en-US" dirty="0" smtClean="0"/>
                  <a:t>)</a:t>
                </a:r>
              </a:p>
              <a:p>
                <a:r>
                  <a:rPr lang="en-US" dirty="0" smtClean="0"/>
                  <a:t>A </a:t>
                </a:r>
                <a:r>
                  <a:rPr lang="en-US" dirty="0"/>
                  <a:t>frequency domain solver is also provided for </a:t>
                </a:r>
                <a:r>
                  <a:rPr lang="en-US" dirty="0" smtClean="0"/>
                  <a:t>multidimensional Fourier </a:t>
                </a:r>
                <a:r>
                  <a:rPr lang="en-US" dirty="0"/>
                  <a:t>transformation </a:t>
                </a:r>
                <a:r>
                  <a:rPr lang="en-US" dirty="0" smtClean="0"/>
                  <a:t>(1822) and </a:t>
                </a:r>
                <a:r>
                  <a:rPr lang="en-US" dirty="0"/>
                  <a:t>the decomposition of fields into travelling modes.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407" t="-2156"/>
                </a:stretch>
              </a:blipFill>
            </p:spPr>
            <p:txBody>
              <a:bodyPr/>
              <a:lstStyle/>
              <a:p>
                <a:r>
                  <a:rPr lang="en-US">
                    <a:noFill/>
                  </a:rPr>
                  <a:t> </a:t>
                </a:r>
              </a:p>
            </p:txBody>
          </p:sp>
        </mc:Fallback>
      </mc:AlternateContent>
    </p:spTree>
    <p:extLst>
      <p:ext uri="{BB962C8B-B14F-4D97-AF65-F5344CB8AC3E}">
        <p14:creationId xmlns:p14="http://schemas.microsoft.com/office/powerpoint/2010/main" val="6608717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MEEP: Transmittance Spectra</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20000"/>
              </a:bodyPr>
              <a:lstStyle/>
              <a:p>
                <a:r>
                  <a:rPr lang="en-US" dirty="0" smtClean="0"/>
                  <a:t>Broadband response: The 3 Dimensional Discrete Fourier transform </a:t>
                </a:r>
                <a:r>
                  <a:rPr lang="en-US" dirty="0"/>
                  <a:t>(1822) of </a:t>
                </a:r>
                <a:r>
                  <a:rPr lang="en-US" dirty="0" smtClean="0"/>
                  <a:t>the response to a short impulse can give useful information about the transmitted power and losses. </a:t>
                </a:r>
              </a:p>
              <a:p>
                <a:r>
                  <a:rPr lang="en-US" dirty="0" smtClean="0"/>
                  <a:t>The Transmitted Power can be computed using the integral of Poynting Vector (1884); over </a:t>
                </a:r>
                <a:r>
                  <a:rPr lang="en-US" dirty="0"/>
                  <a:t>a </a:t>
                </a:r>
                <a:r>
                  <a:rPr lang="en-US" dirty="0" smtClean="0"/>
                  <a:t>surface on the far end of the transmission line.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𝑛</m:t>
                          </m:r>
                        </m:e>
                      </m:acc>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sup>
                              <m:r>
                                <a:rPr lang="en-US" b="0" i="1" smtClean="0">
                                  <a:latin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𝐻</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nary>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oMath>
                  </m:oMathPara>
                </a14:m>
                <a:endParaRPr lang="en-US" dirty="0" smtClean="0"/>
              </a:p>
              <a:p>
                <a:r>
                  <a:rPr lang="en-US" dirty="0" smtClean="0"/>
                  <a:t>Transmitted power and incident power can be used to find power losses in transmission line.</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59" t="-2830"/>
                </a:stretch>
              </a:blipFill>
            </p:spPr>
            <p:txBody>
              <a:bodyPr/>
              <a:lstStyle/>
              <a:p>
                <a:r>
                  <a:rPr lang="en-US">
                    <a:noFill/>
                  </a:rPr>
                  <a:t> </a:t>
                </a:r>
              </a:p>
            </p:txBody>
          </p:sp>
        </mc:Fallback>
      </mc:AlternateContent>
    </p:spTree>
    <p:extLst>
      <p:ext uri="{BB962C8B-B14F-4D97-AF65-F5344CB8AC3E}">
        <p14:creationId xmlns:p14="http://schemas.microsoft.com/office/powerpoint/2010/main" val="19272038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Simulations </a:t>
            </a:r>
            <a:r>
              <a:rPr lang="en-US" dirty="0" smtClean="0"/>
              <a:t>for Magnetic Transmission Lines</a:t>
            </a:r>
            <a:endParaRPr lang="en-US" dirty="0"/>
          </a:p>
        </p:txBody>
      </p:sp>
    </p:spTree>
    <p:extLst>
      <p:ext uri="{BB962C8B-B14F-4D97-AF65-F5344CB8AC3E}">
        <p14:creationId xmlns:p14="http://schemas.microsoft.com/office/powerpoint/2010/main" val="11050811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MEEP Simulations for Magnetic </a:t>
            </a:r>
            <a:r>
              <a:rPr lang="en-US" dirty="0"/>
              <a:t>Transmission </a:t>
            </a:r>
            <a:r>
              <a:rPr lang="en-US" dirty="0" smtClean="0"/>
              <a:t>Lines</a:t>
            </a:r>
            <a:endParaRPr lang="en-US" dirty="0"/>
          </a:p>
        </p:txBody>
      </p:sp>
      <p:sp>
        <p:nvSpPr>
          <p:cNvPr id="3" name="Content Placeholder 2"/>
          <p:cNvSpPr>
            <a:spLocks noGrp="1"/>
          </p:cNvSpPr>
          <p:nvPr>
            <p:ph idx="1"/>
          </p:nvPr>
        </p:nvSpPr>
        <p:spPr>
          <a:xfrm>
            <a:off x="628650" y="2226469"/>
            <a:ext cx="7886700" cy="3649590"/>
          </a:xfrm>
        </p:spPr>
        <p:txBody>
          <a:bodyPr>
            <a:normAutofit fontScale="70000" lnSpcReduction="20000"/>
          </a:bodyPr>
          <a:lstStyle/>
          <a:p>
            <a:r>
              <a:rPr lang="en-US" dirty="0" smtClean="0"/>
              <a:t>The </a:t>
            </a:r>
            <a:r>
              <a:rPr lang="en-US" dirty="0"/>
              <a:t>Magnetic Transmission Lines will be constructed </a:t>
            </a:r>
            <a:r>
              <a:rPr lang="en-US" dirty="0" smtClean="0"/>
              <a:t>for inhomogeneous, dispersive, non-linear </a:t>
            </a:r>
            <a:r>
              <a:rPr lang="en-US" dirty="0"/>
              <a:t>ferromagnetic conductors like </a:t>
            </a:r>
            <a:r>
              <a:rPr lang="en-US" dirty="0" smtClean="0"/>
              <a:t>Ferromagnetic, </a:t>
            </a:r>
            <a:r>
              <a:rPr lang="en-US" dirty="0" err="1" smtClean="0"/>
              <a:t>Permalloy</a:t>
            </a:r>
            <a:r>
              <a:rPr lang="en-US" dirty="0" smtClean="0"/>
              <a:t> </a:t>
            </a:r>
            <a:r>
              <a:rPr lang="en-US" dirty="0"/>
              <a:t>and Cobalt alloys. </a:t>
            </a:r>
            <a:endParaRPr lang="en-US" dirty="0" smtClean="0"/>
          </a:p>
          <a:p>
            <a:r>
              <a:rPr lang="en-US" dirty="0" smtClean="0"/>
              <a:t>The </a:t>
            </a:r>
            <a:r>
              <a:rPr lang="en-US" dirty="0"/>
              <a:t>Transmission Lines will be excited using continuous </a:t>
            </a:r>
            <a:r>
              <a:rPr lang="en-US" dirty="0" smtClean="0"/>
              <a:t>current </a:t>
            </a:r>
            <a:r>
              <a:rPr lang="en-US" dirty="0"/>
              <a:t>sources. </a:t>
            </a:r>
            <a:endParaRPr lang="en-US" dirty="0" smtClean="0"/>
          </a:p>
          <a:p>
            <a:r>
              <a:rPr lang="en-US" dirty="0" smtClean="0"/>
              <a:t>The </a:t>
            </a:r>
            <a:r>
              <a:rPr lang="en-US" dirty="0"/>
              <a:t>terminations can be modeled by Perfectly matched layers for </a:t>
            </a:r>
            <a:r>
              <a:rPr lang="en-US" dirty="0" smtClean="0"/>
              <a:t>complete absorption; </a:t>
            </a:r>
            <a:r>
              <a:rPr lang="en-US" dirty="0"/>
              <a:t>or as perfect reflectors for no load. </a:t>
            </a:r>
            <a:endParaRPr lang="en-US" dirty="0" smtClean="0"/>
          </a:p>
          <a:p>
            <a:r>
              <a:rPr lang="en-US" dirty="0" smtClean="0"/>
              <a:t>Different </a:t>
            </a:r>
            <a:r>
              <a:rPr lang="en-US" dirty="0"/>
              <a:t>Transmission Line structures can be simulated like </a:t>
            </a:r>
            <a:r>
              <a:rPr lang="en-US" dirty="0" smtClean="0"/>
              <a:t>shielded </a:t>
            </a:r>
            <a:r>
              <a:rPr lang="en-US" dirty="0"/>
              <a:t>transmission line </a:t>
            </a:r>
            <a:r>
              <a:rPr lang="en-US" dirty="0" smtClean="0"/>
              <a:t>and </a:t>
            </a:r>
            <a:r>
              <a:rPr lang="en-US" dirty="0"/>
              <a:t>multi-wire transmission lines. </a:t>
            </a:r>
          </a:p>
          <a:p>
            <a:r>
              <a:rPr lang="en-US" dirty="0" smtClean="0"/>
              <a:t>The </a:t>
            </a:r>
            <a:r>
              <a:rPr lang="en-US" dirty="0"/>
              <a:t>multi-dimensional </a:t>
            </a:r>
            <a:r>
              <a:rPr lang="en-US" dirty="0" smtClean="0"/>
              <a:t>discrete Fourier </a:t>
            </a:r>
            <a:r>
              <a:rPr lang="en-US" dirty="0"/>
              <a:t>transform </a:t>
            </a:r>
            <a:r>
              <a:rPr lang="en-US" dirty="0" smtClean="0"/>
              <a:t>(1822) and </a:t>
            </a:r>
            <a:r>
              <a:rPr lang="en-US" dirty="0"/>
              <a:t>mode decomposition will be used </a:t>
            </a:r>
            <a:r>
              <a:rPr lang="en-US" dirty="0" smtClean="0"/>
              <a:t>to determine the Absorbance, Transmittance and Broadband Response. </a:t>
            </a:r>
            <a:endParaRPr lang="en-US" dirty="0"/>
          </a:p>
        </p:txBody>
      </p:sp>
    </p:spTree>
    <p:extLst>
      <p:ext uri="{BB962C8B-B14F-4D97-AF65-F5344CB8AC3E}">
        <p14:creationId xmlns:p14="http://schemas.microsoft.com/office/powerpoint/2010/main" val="18789345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MEEP Simulation for Wideband Transformer</a:t>
            </a:r>
          </a:p>
        </p:txBody>
      </p:sp>
      <p:sp>
        <p:nvSpPr>
          <p:cNvPr id="3" name="Content Placeholder 2"/>
          <p:cNvSpPr>
            <a:spLocks noGrp="1"/>
          </p:cNvSpPr>
          <p:nvPr>
            <p:ph idx="1"/>
          </p:nvPr>
        </p:nvSpPr>
        <p:spPr>
          <a:xfrm>
            <a:off x="628650" y="2226468"/>
            <a:ext cx="4773344" cy="3617527"/>
          </a:xfrm>
        </p:spPr>
        <p:txBody>
          <a:bodyPr>
            <a:normAutofit fontScale="55000" lnSpcReduction="20000"/>
          </a:bodyPr>
          <a:lstStyle/>
          <a:p>
            <a:r>
              <a:rPr lang="en-US" dirty="0" smtClean="0"/>
              <a:t>A wideband transformer passes a </a:t>
            </a:r>
            <a:r>
              <a:rPr lang="en-US" dirty="0"/>
              <a:t>frequency band of </a:t>
            </a:r>
            <a:r>
              <a:rPr lang="en-US" dirty="0" smtClean="0"/>
              <a:t>several decades and are usually designed to handle complex waveforms like rectangular pulses. They are used for impedance matching, voltage/ current transformation, DC isolation, mixing, power splitting, coupling and signal inversion.</a:t>
            </a:r>
          </a:p>
          <a:p>
            <a:r>
              <a:rPr lang="en-US" dirty="0"/>
              <a:t>A wideband transformer will be </a:t>
            </a:r>
            <a:r>
              <a:rPr lang="en-US" dirty="0" smtClean="0"/>
              <a:t>simulated. It </a:t>
            </a:r>
            <a:r>
              <a:rPr lang="en-US" dirty="0"/>
              <a:t>will be excited by </a:t>
            </a:r>
            <a:r>
              <a:rPr lang="en-US" dirty="0" smtClean="0"/>
              <a:t>a small pulse </a:t>
            </a:r>
            <a:r>
              <a:rPr lang="en-US" dirty="0"/>
              <a:t>to examine </a:t>
            </a:r>
            <a:r>
              <a:rPr lang="en-US" dirty="0" smtClean="0"/>
              <a:t>the </a:t>
            </a:r>
            <a:r>
              <a:rPr lang="en-US" dirty="0"/>
              <a:t>Frequency Response. The </a:t>
            </a:r>
            <a:r>
              <a:rPr lang="en-US" dirty="0" smtClean="0"/>
              <a:t>3 dimensional discrete Fourier </a:t>
            </a:r>
            <a:r>
              <a:rPr lang="en-US" dirty="0"/>
              <a:t>Transform will </a:t>
            </a:r>
            <a:r>
              <a:rPr lang="en-US" dirty="0" smtClean="0"/>
              <a:t>be used </a:t>
            </a:r>
            <a:r>
              <a:rPr lang="en-US" dirty="0"/>
              <a:t>to determine </a:t>
            </a:r>
            <a:r>
              <a:rPr lang="en-US" dirty="0" smtClean="0"/>
              <a:t>Absorbance, Transmittance </a:t>
            </a:r>
            <a:r>
              <a:rPr lang="en-US" dirty="0"/>
              <a:t>and Broadband Response</a:t>
            </a:r>
            <a:r>
              <a:rPr lang="en-US" dirty="0" smtClean="0"/>
              <a:t>. The results can be compared with published datasheet.</a:t>
            </a:r>
            <a:endParaRPr lang="en-US" dirty="0"/>
          </a:p>
        </p:txBody>
      </p:sp>
      <p:pic>
        <p:nvPicPr>
          <p:cNvPr id="3074" name="Picture 2" descr="Image result for wideband transform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5211" y="2785559"/>
            <a:ext cx="3217985" cy="2145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31394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MEEP Simulation for Wideband </a:t>
            </a:r>
            <a:r>
              <a:rPr lang="en-US" dirty="0" smtClean="0"/>
              <a:t>Transformer: Flow chart</a:t>
            </a:r>
            <a:endParaRPr lang="en-US" dirty="0"/>
          </a:p>
        </p:txBody>
      </p:sp>
      <p:graphicFrame>
        <p:nvGraphicFramePr>
          <p:cNvPr id="4" name="Content Placeholder 3"/>
          <p:cNvGraphicFramePr>
            <a:graphicFrameLocks noGrp="1"/>
          </p:cNvGraphicFramePr>
          <p:nvPr>
            <p:ph idx="1"/>
            <p:extLst/>
          </p:nvPr>
        </p:nvGraphicFramePr>
        <p:xfrm>
          <a:off x="689882" y="2226469"/>
          <a:ext cx="8058967"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17791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Applications of Magnetic Transmission Lines</a:t>
            </a:r>
            <a:endParaRPr lang="en-US" dirty="0"/>
          </a:p>
        </p:txBody>
      </p:sp>
      <p:sp>
        <p:nvSpPr>
          <p:cNvPr id="3" name="Content Placeholder 2"/>
          <p:cNvSpPr>
            <a:spLocks noGrp="1"/>
          </p:cNvSpPr>
          <p:nvPr>
            <p:ph idx="1"/>
          </p:nvPr>
        </p:nvSpPr>
        <p:spPr/>
        <p:txBody>
          <a:bodyPr>
            <a:normAutofit fontScale="77500" lnSpcReduction="20000"/>
          </a:bodyPr>
          <a:lstStyle/>
          <a:p>
            <a:pPr marL="385763" indent="-385763">
              <a:buFont typeface="+mj-lt"/>
              <a:buAutoNum type="arabicPeriod"/>
            </a:pPr>
            <a:r>
              <a:rPr lang="en-US" dirty="0" smtClean="0"/>
              <a:t>Inductors and Magnetic Amplifiers. </a:t>
            </a:r>
          </a:p>
          <a:p>
            <a:pPr marL="385763" indent="-385763">
              <a:buFont typeface="+mj-lt"/>
              <a:buAutoNum type="arabicPeriod"/>
            </a:pPr>
            <a:r>
              <a:rPr lang="en-US" dirty="0"/>
              <a:t>Transformers: Power Transformers, Ferro-resonant </a:t>
            </a:r>
            <a:r>
              <a:rPr lang="en-US" dirty="0" smtClean="0"/>
              <a:t>Constant Voltage Transformers, Wideband/ Pulse Transformers.</a:t>
            </a:r>
          </a:p>
          <a:p>
            <a:pPr marL="385763" indent="-385763">
              <a:buFont typeface="+mj-lt"/>
              <a:buAutoNum type="arabicPeriod"/>
            </a:pPr>
            <a:r>
              <a:rPr lang="en-US" dirty="0" smtClean="0"/>
              <a:t>Alternating Current and Direct Current Machines.</a:t>
            </a:r>
          </a:p>
          <a:p>
            <a:pPr marL="385763" indent="-385763">
              <a:buFont typeface="+mj-lt"/>
              <a:buAutoNum type="arabicPeriod"/>
            </a:pPr>
            <a:r>
              <a:rPr lang="en-US" dirty="0" smtClean="0"/>
              <a:t>Computers and High Frequency Electronics. </a:t>
            </a:r>
          </a:p>
          <a:p>
            <a:pPr marL="385763" indent="-385763">
              <a:buFont typeface="+mj-lt"/>
              <a:buAutoNum type="arabicPeriod"/>
            </a:pPr>
            <a:r>
              <a:rPr lang="en-US" dirty="0" smtClean="0"/>
              <a:t>Noise and skin effect suppression using magnetic thin films, ferrite beads and ribbons.</a:t>
            </a:r>
          </a:p>
          <a:p>
            <a:pPr marL="385763" indent="-385763">
              <a:buFont typeface="+mj-lt"/>
              <a:buAutoNum type="arabicPeriod"/>
            </a:pPr>
            <a:r>
              <a:rPr lang="en-US" dirty="0" smtClean="0"/>
              <a:t>Directional Couplers and Magnetometers.</a:t>
            </a:r>
          </a:p>
          <a:p>
            <a:pPr marL="385763" indent="-385763">
              <a:buFont typeface="+mj-lt"/>
              <a:buAutoNum type="arabicPeriod"/>
            </a:pPr>
            <a:r>
              <a:rPr lang="en-US" dirty="0" smtClean="0"/>
              <a:t>Induction Heaters and Magneto-resistive Sensors.</a:t>
            </a:r>
          </a:p>
          <a:p>
            <a:pPr marL="385763" indent="-385763">
              <a:buFont typeface="+mj-lt"/>
              <a:buAutoNum type="arabicPeriod"/>
            </a:pPr>
            <a:r>
              <a:rPr lang="en-US" dirty="0" smtClean="0"/>
              <a:t>Gyromagnetic Devices, Microwave generators and Magnetic Resonance Imaging.</a:t>
            </a:r>
            <a:endParaRPr lang="en-US" dirty="0"/>
          </a:p>
        </p:txBody>
      </p:sp>
    </p:spTree>
    <p:extLst>
      <p:ext uri="{BB962C8B-B14F-4D97-AF65-F5344CB8AC3E}">
        <p14:creationId xmlns:p14="http://schemas.microsoft.com/office/powerpoint/2010/main" val="1649730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Simulation </a:t>
            </a:r>
            <a:r>
              <a:rPr lang="en-US" dirty="0"/>
              <a:t>for Wideband Transformer: </a:t>
            </a:r>
            <a:r>
              <a:rPr lang="en-US" dirty="0" smtClean="0"/>
              <a:t>Losses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2226468"/>
                <a:ext cx="7886700" cy="3774282"/>
              </a:xfrm>
            </p:spPr>
            <p:txBody>
              <a:bodyPr>
                <a:normAutofit fontScale="55000" lnSpcReduction="20000"/>
              </a:bodyPr>
              <a:lstStyle/>
              <a:p>
                <a:pPr marL="0" indent="0">
                  <a:buNone/>
                </a:pPr>
                <a:r>
                  <a:rPr lang="en-US" dirty="0" smtClean="0"/>
                  <a:t>The Loss tangent </a:t>
                </a:r>
                <a14:m>
                  <m:oMath xmlns:m="http://schemas.openxmlformats.org/officeDocument/2006/math">
                    <m:r>
                      <a:rPr lang="en-US" i="1">
                        <a:latin typeface="Cambria Math" panose="02040503050406030204" pitchFamily="18" charset="0"/>
                      </a:rPr>
                      <m:t>𝑡𝑎𝑛</m:t>
                    </m:r>
                    <m:r>
                      <a:rPr lang="en-US" i="1">
                        <a:latin typeface="Cambria Math" panose="02040503050406030204" pitchFamily="18" charset="0"/>
                        <a:ea typeface="Cambria Math" panose="02040503050406030204" pitchFamily="18" charset="0"/>
                      </a:rPr>
                      <m:t>𝛿</m:t>
                    </m:r>
                  </m:oMath>
                </a14:m>
                <a:r>
                  <a:rPr lang="en-US" dirty="0" smtClean="0"/>
                  <a:t> has the following components:</a:t>
                </a:r>
              </a:p>
              <a:p>
                <a:r>
                  <a:rPr lang="en-US" dirty="0" smtClean="0"/>
                  <a:t>DC Resistance Loss Tangent </a:t>
                </a:r>
                <a14:m>
                  <m:oMath xmlns:m="http://schemas.openxmlformats.org/officeDocument/2006/math">
                    <m:r>
                      <a:rPr lang="en-US" i="1">
                        <a:latin typeface="Cambria Math" panose="02040503050406030204" pitchFamily="18" charset="0"/>
                      </a:rPr>
                      <m:t>𝑡𝑎𝑛</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𝑑𝑐</m:t>
                        </m:r>
                      </m:sub>
                    </m:sSub>
                  </m:oMath>
                </a14:m>
                <a:endParaRPr lang="en-US" dirty="0" smtClean="0"/>
              </a:p>
              <a:p>
                <a:r>
                  <a:rPr lang="en-US" dirty="0" smtClean="0"/>
                  <a:t>Skin Effect Loss Tangent </a:t>
                </a:r>
                <a14:m>
                  <m:oMath xmlns:m="http://schemas.openxmlformats.org/officeDocument/2006/math">
                    <m:r>
                      <a:rPr lang="en-US" i="1">
                        <a:latin typeface="Cambria Math" panose="02040503050406030204" pitchFamily="18" charset="0"/>
                      </a:rPr>
                      <m:t>𝑡𝑎𝑛</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𝑠𝑒</m:t>
                        </m:r>
                      </m:sub>
                    </m:sSub>
                  </m:oMath>
                </a14:m>
                <a:endParaRPr lang="en-US" dirty="0" smtClean="0"/>
              </a:p>
              <a:p>
                <a:r>
                  <a:rPr lang="en-US" dirty="0" smtClean="0"/>
                  <a:t>Proximity Effect Loss Tangent </a:t>
                </a:r>
                <a14:m>
                  <m:oMath xmlns:m="http://schemas.openxmlformats.org/officeDocument/2006/math">
                    <m:r>
                      <a:rPr lang="en-US" i="1">
                        <a:latin typeface="Cambria Math" panose="02040503050406030204" pitchFamily="18" charset="0"/>
                      </a:rPr>
                      <m:t>𝑡𝑎𝑛</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𝑝𝑒</m:t>
                        </m:r>
                      </m:sub>
                    </m:sSub>
                  </m:oMath>
                </a14:m>
                <a:endParaRPr lang="en-US" dirty="0" smtClean="0"/>
              </a:p>
              <a:p>
                <a:r>
                  <a:rPr lang="en-US" dirty="0" smtClean="0"/>
                  <a:t>Self </a:t>
                </a:r>
                <a:r>
                  <a:rPr lang="en-US" dirty="0"/>
                  <a:t>Capacitance Dielectric </a:t>
                </a:r>
                <a:r>
                  <a:rPr lang="en-US" dirty="0" smtClean="0"/>
                  <a:t>Loss Tangent </a:t>
                </a:r>
                <a14:m>
                  <m:oMath xmlns:m="http://schemas.openxmlformats.org/officeDocument/2006/math">
                    <m:r>
                      <a:rPr lang="en-US" i="1">
                        <a:latin typeface="Cambria Math" panose="02040503050406030204" pitchFamily="18" charset="0"/>
                      </a:rPr>
                      <m:t>𝑡𝑎𝑛</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𝑐𝑝</m:t>
                        </m:r>
                      </m:sub>
                    </m:sSub>
                  </m:oMath>
                </a14:m>
                <a:endParaRPr lang="en-US" dirty="0" smtClean="0"/>
              </a:p>
              <a:p>
                <a:r>
                  <a:rPr lang="en-US" dirty="0"/>
                  <a:t>Self Capacitance </a:t>
                </a:r>
                <a:r>
                  <a:rPr lang="en-US" dirty="0" smtClean="0"/>
                  <a:t>Circulating Currents Loss Tangent </a:t>
                </a:r>
                <a14:m>
                  <m:oMath xmlns:m="http://schemas.openxmlformats.org/officeDocument/2006/math">
                    <m:r>
                      <a:rPr lang="en-US" i="1">
                        <a:latin typeface="Cambria Math" panose="02040503050406030204" pitchFamily="18" charset="0"/>
                      </a:rPr>
                      <m:t>𝑡𝑎𝑛</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𝑐𝑠</m:t>
                        </m:r>
                      </m:sub>
                    </m:sSub>
                  </m:oMath>
                </a14:m>
                <a:endParaRPr lang="en-US" dirty="0" smtClean="0"/>
              </a:p>
              <a:p>
                <a:r>
                  <a:rPr lang="en-US" dirty="0" smtClean="0"/>
                  <a:t>Core Residual Loss Tangent </a:t>
                </a:r>
                <a14:m>
                  <m:oMath xmlns:m="http://schemas.openxmlformats.org/officeDocument/2006/math">
                    <m:r>
                      <a:rPr lang="en-US" i="1">
                        <a:latin typeface="Cambria Math" panose="02040503050406030204" pitchFamily="18" charset="0"/>
                      </a:rPr>
                      <m:t>𝑡𝑎𝑛</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𝑟</m:t>
                        </m:r>
                      </m:sub>
                    </m:sSub>
                  </m:oMath>
                </a14:m>
                <a:endParaRPr lang="en-US" dirty="0" smtClean="0"/>
              </a:p>
              <a:p>
                <a:r>
                  <a:rPr lang="en-US" dirty="0" smtClean="0"/>
                  <a:t>Core Eddy Current Loss Tangent </a:t>
                </a:r>
                <a14:m>
                  <m:oMath xmlns:m="http://schemas.openxmlformats.org/officeDocument/2006/math">
                    <m:r>
                      <a:rPr lang="en-US" i="1">
                        <a:latin typeface="Cambria Math" panose="02040503050406030204" pitchFamily="18" charset="0"/>
                      </a:rPr>
                      <m:t>𝑡𝑎𝑛</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𝑓</m:t>
                        </m:r>
                      </m:sub>
                    </m:sSub>
                  </m:oMath>
                </a14:m>
                <a:r>
                  <a:rPr lang="en-US" dirty="0" smtClean="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𝑒</m:t>
                        </m:r>
                      </m:sub>
                    </m:sSub>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𝑓</m:t>
                            </m:r>
                            <m:r>
                              <a:rPr lang="en-US" i="1">
                                <a:latin typeface="Cambria Math" panose="02040503050406030204" pitchFamily="18" charset="0"/>
                                <a:ea typeface="Cambria Math" panose="02040503050406030204" pitchFamily="18" charset="0"/>
                              </a:rPr>
                              <m:t>𝜏</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𝐵</m:t>
                                </m:r>
                              </m:e>
                              <m:sub>
                                <m:r>
                                  <a:rPr lang="en-US" i="1">
                                    <a:latin typeface="Cambria Math" panose="02040503050406030204" pitchFamily="18" charset="0"/>
                                    <a:ea typeface="Cambria Math" panose="02040503050406030204" pitchFamily="18" charset="0"/>
                                  </a:rPr>
                                  <m:t>𝑚𝑎𝑥</m:t>
                                </m:r>
                              </m:sub>
                            </m:sSub>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ea typeface="Cambria Math" panose="02040503050406030204" pitchFamily="18" charset="0"/>
                          </a:rPr>
                          <m:t>𝑉</m:t>
                        </m:r>
                      </m:num>
                      <m:den>
                        <m:r>
                          <a:rPr lang="en-US" i="1">
                            <a:latin typeface="Cambria Math" panose="02040503050406030204" pitchFamily="18" charset="0"/>
                          </a:rPr>
                          <m:t>6</m:t>
                        </m:r>
                        <m:r>
                          <a:rPr lang="en-US" i="1">
                            <a:latin typeface="Cambria Math" panose="02040503050406030204" pitchFamily="18" charset="0"/>
                            <a:ea typeface="Cambria Math" panose="02040503050406030204" pitchFamily="18" charset="0"/>
                          </a:rPr>
                          <m:t>𝜌</m:t>
                        </m:r>
                      </m:den>
                    </m:f>
                  </m:oMath>
                </a14:m>
                <a:endParaRPr lang="en-US" dirty="0" smtClean="0"/>
              </a:p>
              <a:p>
                <a:r>
                  <a:rPr lang="en-US" dirty="0" smtClean="0"/>
                  <a:t>Core Hysteresis Loss Tangent </a:t>
                </a:r>
                <a14:m>
                  <m:oMath xmlns:m="http://schemas.openxmlformats.org/officeDocument/2006/math">
                    <m:r>
                      <a:rPr lang="en-US" i="1">
                        <a:latin typeface="Cambria Math" panose="02040503050406030204" pitchFamily="18" charset="0"/>
                      </a:rPr>
                      <m:t>𝑡𝑎𝑛</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h</m:t>
                        </m:r>
                      </m:sub>
                    </m:sSub>
                  </m:oMath>
                </a14:m>
                <a:r>
                  <a:rPr lang="en-US" dirty="0" smtClean="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h</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𝜂</m:t>
                    </m:r>
                    <m:r>
                      <a:rPr lang="en-US" i="1">
                        <a:latin typeface="Cambria Math" panose="02040503050406030204" pitchFamily="18" charset="0"/>
                      </a:rPr>
                      <m:t>𝑉𝑓</m:t>
                    </m:r>
                    <m:sSubSup>
                      <m:sSubSupPr>
                        <m:ctrlPr>
                          <a:rPr lang="en-US" i="1">
                            <a:latin typeface="Cambria Math" panose="02040503050406030204" pitchFamily="18" charset="0"/>
                          </a:rPr>
                        </m:ctrlPr>
                      </m:sSubSupPr>
                      <m:e>
                        <m:r>
                          <a:rPr lang="en-US" i="1">
                            <a:latin typeface="Cambria Math" panose="02040503050406030204" pitchFamily="18" charset="0"/>
                          </a:rPr>
                          <m:t>𝐵</m:t>
                        </m:r>
                      </m:e>
                      <m:sub>
                        <m:r>
                          <a:rPr lang="en-US" i="1">
                            <a:latin typeface="Cambria Math" panose="02040503050406030204" pitchFamily="18" charset="0"/>
                          </a:rPr>
                          <m:t>𝑚𝑎𝑥</m:t>
                        </m:r>
                      </m:sub>
                      <m:sup>
                        <m:r>
                          <a:rPr lang="en-US" i="1">
                            <a:latin typeface="Cambria Math" panose="02040503050406030204" pitchFamily="18" charset="0"/>
                          </a:rPr>
                          <m:t>𝑛</m:t>
                        </m:r>
                      </m:sup>
                    </m:sSubSup>
                  </m:oMath>
                </a14:m>
                <a:endParaRPr lang="en-US" dirty="0" smtClean="0"/>
              </a:p>
              <a:p>
                <a:pPr marL="0" indent="0">
                  <a:buNone/>
                </a:pPr>
                <a:r>
                  <a:rPr lang="en-US" dirty="0" smtClean="0"/>
                  <a:t>Non-linear components must be used for these complex effects</a:t>
                </a:r>
                <a:r>
                  <a:rPr lang="en-US" dirty="0"/>
                  <a:t>. </a:t>
                </a:r>
                <a:r>
                  <a:rPr lang="en-US" dirty="0" smtClean="0"/>
                  <a:t>Network </a:t>
                </a:r>
                <a:r>
                  <a:rPr lang="en-US" dirty="0"/>
                  <a:t>Equivalent Magnetic circuits and coupled equations will be used to simplify analysis of the transient and steady state behavior. </a:t>
                </a:r>
                <a:endParaRPr lang="en-US" dirty="0" smtClean="0"/>
              </a:p>
              <a:p>
                <a:pPr marL="0" indent="0">
                  <a:buNone/>
                </a:pP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2226468"/>
                <a:ext cx="7886700" cy="3774282"/>
              </a:xfrm>
              <a:blipFill>
                <a:blip r:embed="rId2"/>
                <a:stretch>
                  <a:fillRect l="-618" t="-2100"/>
                </a:stretch>
              </a:blipFill>
            </p:spPr>
            <p:txBody>
              <a:bodyPr/>
              <a:lstStyle/>
              <a:p>
                <a:r>
                  <a:rPr lang="en-US">
                    <a:noFill/>
                  </a:rPr>
                  <a:t> </a:t>
                </a:r>
              </a:p>
            </p:txBody>
          </p:sp>
        </mc:Fallback>
      </mc:AlternateContent>
    </p:spTree>
    <p:extLst>
      <p:ext uri="{BB962C8B-B14F-4D97-AF65-F5344CB8AC3E}">
        <p14:creationId xmlns:p14="http://schemas.microsoft.com/office/powerpoint/2010/main" val="17419117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Simulation </a:t>
            </a:r>
            <a:r>
              <a:rPr lang="en-US" dirty="0"/>
              <a:t>for Wideband Transformer: </a:t>
            </a:r>
            <a:r>
              <a:rPr lang="en-US" dirty="0" smtClean="0"/>
              <a:t>Cross Talk and Shielding</a:t>
            </a:r>
            <a:endParaRPr lang="en-US" dirty="0"/>
          </a:p>
        </p:txBody>
      </p:sp>
      <p:sp>
        <p:nvSpPr>
          <p:cNvPr id="3" name="Content Placeholder 2"/>
          <p:cNvSpPr>
            <a:spLocks noGrp="1"/>
          </p:cNvSpPr>
          <p:nvPr>
            <p:ph idx="1"/>
          </p:nvPr>
        </p:nvSpPr>
        <p:spPr>
          <a:xfrm>
            <a:off x="628650" y="2226469"/>
            <a:ext cx="7886700" cy="3623405"/>
          </a:xfrm>
        </p:spPr>
        <p:txBody>
          <a:bodyPr>
            <a:normAutofit fontScale="62500" lnSpcReduction="20000"/>
          </a:bodyPr>
          <a:lstStyle/>
          <a:p>
            <a:r>
              <a:rPr lang="en-US" dirty="0" smtClean="0"/>
              <a:t>Magnetic coupling between magnetic transmission lines results in sharing of electromagnetic energy. This division of power is very useful in design of Radio frequency devices like sensors, antennas and communication systems. </a:t>
            </a:r>
          </a:p>
          <a:p>
            <a:r>
              <a:rPr lang="en-US" dirty="0" smtClean="0"/>
              <a:t>Magnetic Coupling is also very important in the working of DC and AC machines like induction motor, hysteresis motor and Reluctance motor.  </a:t>
            </a:r>
          </a:p>
          <a:p>
            <a:r>
              <a:rPr lang="en-US" dirty="0"/>
              <a:t>The study of capacitive/ inductive coupling in Multi-Conductor Transmission Lines will provide useful knowledge about the Radiated/ Conducted Emissions and Radiated/ Conducted </a:t>
            </a:r>
            <a:r>
              <a:rPr lang="en-US" dirty="0" smtClean="0"/>
              <a:t>Susceptibility</a:t>
            </a:r>
            <a:r>
              <a:rPr lang="en-US" dirty="0"/>
              <a:t>. </a:t>
            </a:r>
          </a:p>
          <a:p>
            <a:r>
              <a:rPr lang="en-US" dirty="0" smtClean="0"/>
              <a:t>The </a:t>
            </a:r>
            <a:r>
              <a:rPr lang="en-US" dirty="0"/>
              <a:t>results can be compared with </a:t>
            </a:r>
            <a:r>
              <a:rPr lang="en-US" dirty="0" smtClean="0"/>
              <a:t>MATLAB </a:t>
            </a:r>
            <a:r>
              <a:rPr lang="en-US" dirty="0"/>
              <a:t>linear circuit models for cross talk between Magnetic Transmission Lines. </a:t>
            </a:r>
          </a:p>
          <a:p>
            <a:r>
              <a:rPr lang="en-US" dirty="0"/>
              <a:t>The aim will be to minimize Electromagnetic Radiation; that can be picked up by unintentional receivers like digital Computers. </a:t>
            </a:r>
          </a:p>
          <a:p>
            <a:endParaRPr lang="en-US" dirty="0"/>
          </a:p>
        </p:txBody>
      </p:sp>
    </p:spTree>
    <p:extLst>
      <p:ext uri="{BB962C8B-B14F-4D97-AF65-F5344CB8AC3E}">
        <p14:creationId xmlns:p14="http://schemas.microsoft.com/office/powerpoint/2010/main" val="18044319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MATLAB </a:t>
            </a:r>
            <a:r>
              <a:rPr lang="en-US" dirty="0"/>
              <a:t>Simulation for Wideband Transformer: Cross Talk and Shielding</a:t>
            </a:r>
          </a:p>
        </p:txBody>
      </p:sp>
      <p:pic>
        <p:nvPicPr>
          <p:cNvPr id="4" name="Content Placeholder 3"/>
          <p:cNvPicPr>
            <a:picLocks noGrp="1" noChangeAspect="1"/>
          </p:cNvPicPr>
          <p:nvPr>
            <p:ph idx="1"/>
          </p:nvPr>
        </p:nvPicPr>
        <p:blipFill rotWithShape="1">
          <a:blip r:embed="rId2"/>
          <a:srcRect t="6108" b="8491"/>
          <a:stretch/>
        </p:blipFill>
        <p:spPr>
          <a:xfrm>
            <a:off x="628650" y="2928366"/>
            <a:ext cx="7683246" cy="2962656"/>
          </a:xfrm>
          <a:prstGeom prst="rect">
            <a:avLst/>
          </a:prstGeom>
        </p:spPr>
      </p:pic>
      <p:sp>
        <p:nvSpPr>
          <p:cNvPr id="5" name="TextBox 4"/>
          <p:cNvSpPr txBox="1"/>
          <p:nvPr/>
        </p:nvSpPr>
        <p:spPr>
          <a:xfrm>
            <a:off x="628650" y="2261359"/>
            <a:ext cx="7886700" cy="553998"/>
          </a:xfrm>
          <a:prstGeom prst="rect">
            <a:avLst/>
          </a:prstGeom>
          <a:noFill/>
        </p:spPr>
        <p:txBody>
          <a:bodyPr wrap="square" rtlCol="0">
            <a:spAutoFit/>
          </a:bodyPr>
          <a:lstStyle/>
          <a:p>
            <a:r>
              <a:rPr lang="en-US" sz="1500" dirty="0"/>
              <a:t>The generator-receptor Non-Linear Magnetic circuit model is well suited for studying Electromagnetic Interference and Electromagnetic Compatibility of Magnetic Transmission Lines.</a:t>
            </a:r>
          </a:p>
        </p:txBody>
      </p:sp>
    </p:spTree>
    <p:extLst>
      <p:ext uri="{BB962C8B-B14F-4D97-AF65-F5344CB8AC3E}">
        <p14:creationId xmlns:p14="http://schemas.microsoft.com/office/powerpoint/2010/main" val="31497627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Limitations of simulators</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The simulators can not be used to model the following magnetic effects:</a:t>
            </a:r>
          </a:p>
          <a:p>
            <a:pPr marL="385763" indent="-385763">
              <a:buAutoNum type="arabicPeriod"/>
            </a:pPr>
            <a:r>
              <a:rPr lang="en-US" dirty="0" smtClean="0"/>
              <a:t>Magnetostriction</a:t>
            </a:r>
          </a:p>
          <a:p>
            <a:pPr marL="385763" indent="-385763">
              <a:buAutoNum type="arabicPeriod"/>
            </a:pPr>
            <a:r>
              <a:rPr lang="en-US" dirty="0" err="1" smtClean="0"/>
              <a:t>Accoustic</a:t>
            </a:r>
            <a:r>
              <a:rPr lang="en-US" dirty="0" smtClean="0"/>
              <a:t> effects</a:t>
            </a:r>
          </a:p>
          <a:p>
            <a:pPr marL="385763" indent="-385763">
              <a:buAutoNum type="arabicPeriod"/>
            </a:pPr>
            <a:r>
              <a:rPr lang="en-US" dirty="0" smtClean="0"/>
              <a:t>Relativistic Effects</a:t>
            </a:r>
          </a:p>
          <a:p>
            <a:pPr marL="385763" indent="-385763">
              <a:buAutoNum type="arabicPeriod"/>
            </a:pPr>
            <a:r>
              <a:rPr lang="en-US" dirty="0" err="1" smtClean="0"/>
              <a:t>Magnetohydrodynamics</a:t>
            </a:r>
            <a:endParaRPr lang="en-US" dirty="0" smtClean="0"/>
          </a:p>
          <a:p>
            <a:pPr marL="385763" indent="-385763">
              <a:buAutoNum type="arabicPeriod"/>
            </a:pPr>
            <a:r>
              <a:rPr lang="en-US" dirty="0" err="1" smtClean="0"/>
              <a:t>Gravitomagnetism</a:t>
            </a:r>
            <a:endParaRPr lang="en-US" dirty="0" smtClean="0"/>
          </a:p>
          <a:p>
            <a:pPr marL="385763" indent="-385763">
              <a:buAutoNum type="arabicPeriod"/>
            </a:pPr>
            <a:r>
              <a:rPr lang="en-US" dirty="0" smtClean="0"/>
              <a:t>Optical Effects</a:t>
            </a:r>
          </a:p>
          <a:p>
            <a:pPr marL="0" indent="0">
              <a:buNone/>
            </a:pPr>
            <a:endParaRPr lang="en-US" dirty="0"/>
          </a:p>
        </p:txBody>
      </p:sp>
    </p:spTree>
    <p:extLst>
      <p:ext uri="{BB962C8B-B14F-4D97-AF65-F5344CB8AC3E}">
        <p14:creationId xmlns:p14="http://schemas.microsoft.com/office/powerpoint/2010/main" val="10797501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Conclusion and Scope for Further Work</a:t>
            </a:r>
            <a:endParaRPr lang="en-US" dirty="0"/>
          </a:p>
        </p:txBody>
      </p:sp>
      <p:sp>
        <p:nvSpPr>
          <p:cNvPr id="3" name="Content Placeholder 2"/>
          <p:cNvSpPr>
            <a:spLocks noGrp="1"/>
          </p:cNvSpPr>
          <p:nvPr>
            <p:ph idx="1"/>
          </p:nvPr>
        </p:nvSpPr>
        <p:spPr/>
        <p:txBody>
          <a:bodyPr>
            <a:normAutofit fontScale="85000" lnSpcReduction="10000"/>
          </a:bodyPr>
          <a:lstStyle/>
          <a:p>
            <a:pPr marL="0" indent="0">
              <a:buNone/>
            </a:pPr>
            <a:r>
              <a:rPr lang="en-US" dirty="0"/>
              <a:t>The conventional reluctance model is not accurate for the modeling of magnetic </a:t>
            </a:r>
            <a:r>
              <a:rPr lang="en-US" dirty="0" smtClean="0"/>
              <a:t>circuits. It must be replaced by Magnetic Transmission Line Model for accurate modeling of such inhomogeneous, dispersive, non-linear structures.</a:t>
            </a:r>
          </a:p>
          <a:p>
            <a:pPr marL="0" indent="0">
              <a:buNone/>
            </a:pPr>
            <a:r>
              <a:rPr lang="en-US" dirty="0" smtClean="0"/>
              <a:t>The power invariant Magnetic </a:t>
            </a:r>
            <a:r>
              <a:rPr lang="en-US" dirty="0"/>
              <a:t>Transmission </a:t>
            </a:r>
            <a:r>
              <a:rPr lang="en-US" dirty="0" smtClean="0"/>
              <a:t>Line model can also be used for accurate modeling of</a:t>
            </a:r>
            <a:endParaRPr lang="en-US" dirty="0"/>
          </a:p>
          <a:p>
            <a:r>
              <a:rPr lang="en-US" dirty="0" smtClean="0"/>
              <a:t>AC and DC Machines </a:t>
            </a:r>
          </a:p>
          <a:p>
            <a:r>
              <a:rPr lang="en-US" dirty="0" smtClean="0"/>
              <a:t>Micro-strip Antennas</a:t>
            </a:r>
          </a:p>
          <a:p>
            <a:r>
              <a:rPr lang="en-US" dirty="0" smtClean="0"/>
              <a:t>Waveguides</a:t>
            </a:r>
          </a:p>
          <a:p>
            <a:r>
              <a:rPr lang="en-US" dirty="0" smtClean="0"/>
              <a:t>Gyromagnetic NLTLs</a:t>
            </a:r>
          </a:p>
        </p:txBody>
      </p:sp>
    </p:spTree>
    <p:extLst>
      <p:ext uri="{BB962C8B-B14F-4D97-AF65-F5344CB8AC3E}">
        <p14:creationId xmlns:p14="http://schemas.microsoft.com/office/powerpoint/2010/main" val="27628680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a:xfrm>
            <a:off x="628650" y="2125267"/>
            <a:ext cx="7886700" cy="3691154"/>
          </a:xfrm>
        </p:spPr>
        <p:txBody>
          <a:bodyPr>
            <a:noAutofit/>
          </a:bodyPr>
          <a:lstStyle/>
          <a:p>
            <a:pPr marL="0" indent="0">
              <a:buNone/>
            </a:pPr>
            <a:r>
              <a:rPr lang="en-US" sz="1200" dirty="0"/>
              <a:t>[1] J. B. </a:t>
            </a:r>
            <a:r>
              <a:rPr lang="en-US" sz="1200" dirty="0" err="1"/>
              <a:t>Faria</a:t>
            </a:r>
            <a:r>
              <a:rPr lang="en-US" sz="1200" dirty="0"/>
              <a:t>, </a:t>
            </a:r>
            <a:r>
              <a:rPr lang="en-US" sz="1200" i="1" dirty="0"/>
              <a:t>Multimodal propagation in </a:t>
            </a:r>
            <a:r>
              <a:rPr lang="en-US" sz="1200" i="1" dirty="0" err="1"/>
              <a:t>multiconductor</a:t>
            </a:r>
            <a:r>
              <a:rPr lang="en-US" sz="1200" i="1" dirty="0"/>
              <a:t> transmission lines</a:t>
            </a:r>
            <a:r>
              <a:rPr lang="en-US" sz="1200" dirty="0"/>
              <a:t>. J. </a:t>
            </a:r>
            <a:r>
              <a:rPr lang="en-US" sz="1200" dirty="0" err="1"/>
              <a:t>Electromag</a:t>
            </a:r>
            <a:r>
              <a:rPr lang="en-US" sz="1200" dirty="0"/>
              <a:t>. Waves Appl. 2014, p. 1677–1702</a:t>
            </a:r>
          </a:p>
          <a:p>
            <a:pPr marL="0" indent="0">
              <a:buNone/>
            </a:pPr>
            <a:r>
              <a:rPr lang="en-US" sz="1200" dirty="0"/>
              <a:t>[2] J. B. </a:t>
            </a:r>
            <a:r>
              <a:rPr lang="en-US" sz="1200" dirty="0" err="1"/>
              <a:t>Faria</a:t>
            </a:r>
            <a:r>
              <a:rPr lang="en-US" sz="1200" dirty="0"/>
              <a:t>, </a:t>
            </a:r>
            <a:r>
              <a:rPr lang="en-US" sz="1200" i="1" dirty="0"/>
              <a:t>Formulation of Multiwire Magnetic Transmission-Line Theory</a:t>
            </a:r>
            <a:r>
              <a:rPr lang="en-US" sz="1200" dirty="0"/>
              <a:t>, Progress in Electromagnetics Research B, Vol. 49, 2013, p. 177–195.</a:t>
            </a:r>
          </a:p>
          <a:p>
            <a:pPr marL="0" indent="0">
              <a:buNone/>
            </a:pPr>
            <a:r>
              <a:rPr lang="en-US" sz="1200" dirty="0"/>
              <a:t>[3] J. B. </a:t>
            </a:r>
            <a:r>
              <a:rPr lang="en-US" sz="1200" dirty="0" err="1"/>
              <a:t>Faria</a:t>
            </a:r>
            <a:r>
              <a:rPr lang="en-US" sz="1200" dirty="0"/>
              <a:t>, </a:t>
            </a:r>
            <a:r>
              <a:rPr lang="en-US" sz="1200" i="1" dirty="0"/>
              <a:t>Matrix theory of wave propagation in hybrid electric/magnetic multiwire transmission line systems</a:t>
            </a:r>
            <a:r>
              <a:rPr lang="en-US" sz="1200" dirty="0"/>
              <a:t>, Journal of Electromagnetic Waves and Applications, Vol. 29, No. 7, 2015, p. 925–940.</a:t>
            </a:r>
          </a:p>
          <a:p>
            <a:pPr marL="0" indent="0">
              <a:buNone/>
            </a:pPr>
            <a:r>
              <a:rPr lang="en-US" sz="1200" dirty="0"/>
              <a:t>[4] J. B. </a:t>
            </a:r>
            <a:r>
              <a:rPr lang="en-US" sz="1200" dirty="0" err="1"/>
              <a:t>Faria</a:t>
            </a:r>
            <a:r>
              <a:rPr lang="en-US" sz="1200" dirty="0"/>
              <a:t>, </a:t>
            </a:r>
            <a:r>
              <a:rPr lang="en-US" sz="1200" i="1" dirty="0"/>
              <a:t>A physical model of the ideal transformer based on magnetic transmission line theory</a:t>
            </a:r>
            <a:r>
              <a:rPr lang="en-US" sz="1200" dirty="0"/>
              <a:t>, Journal of Electromagnetic Waves and Applications, Vol. 27, No. 3, 2013, p. 365–373.</a:t>
            </a:r>
          </a:p>
          <a:p>
            <a:pPr marL="0" indent="0">
              <a:buNone/>
            </a:pPr>
            <a:r>
              <a:rPr lang="en-US" sz="1200" dirty="0"/>
              <a:t>[5] J. B. Schneider, </a:t>
            </a:r>
            <a:r>
              <a:rPr lang="en-US" sz="1200" i="1" dirty="0"/>
              <a:t>Understanding the Finite-Difference Time-Domain Method</a:t>
            </a:r>
            <a:r>
              <a:rPr lang="en-US" sz="1200" dirty="0"/>
              <a:t>, 2017, p. 33-74.</a:t>
            </a:r>
          </a:p>
          <a:p>
            <a:pPr marL="0" indent="0">
              <a:buNone/>
            </a:pPr>
            <a:r>
              <a:rPr lang="en-US" sz="1200" dirty="0"/>
              <a:t>[6] A. </a:t>
            </a:r>
            <a:r>
              <a:rPr lang="en-US" sz="1200" dirty="0" err="1"/>
              <a:t>Oskooi</a:t>
            </a:r>
            <a:r>
              <a:rPr lang="en-US" sz="1200" dirty="0"/>
              <a:t>, D. Roundy, M. </a:t>
            </a:r>
            <a:r>
              <a:rPr lang="en-US" sz="1200" dirty="0" err="1"/>
              <a:t>Ibanescu</a:t>
            </a:r>
            <a:r>
              <a:rPr lang="en-US" sz="1200" dirty="0"/>
              <a:t>, P. </a:t>
            </a:r>
            <a:r>
              <a:rPr lang="en-US" sz="1200" dirty="0" err="1"/>
              <a:t>Bermel</a:t>
            </a:r>
            <a:r>
              <a:rPr lang="en-US" sz="1200" dirty="0"/>
              <a:t>, J.D. </a:t>
            </a:r>
            <a:r>
              <a:rPr lang="en-US" sz="1200" dirty="0" err="1"/>
              <a:t>Joannopoulos</a:t>
            </a:r>
            <a:r>
              <a:rPr lang="en-US" sz="1200" dirty="0"/>
              <a:t>, and S.G. Johnson, </a:t>
            </a:r>
            <a:r>
              <a:rPr lang="en-US" sz="1200" i="1" dirty="0"/>
              <a:t>MEEP: A flexible free-software package for electromagnetic simulations by the FDTD method</a:t>
            </a:r>
            <a:r>
              <a:rPr lang="en-US" sz="1200" dirty="0"/>
              <a:t>, Computer Physics Communications, Vol. 181, 2010, p. 687-702.</a:t>
            </a:r>
          </a:p>
          <a:p>
            <a:pPr marL="0" indent="0">
              <a:buNone/>
            </a:pPr>
            <a:r>
              <a:rPr lang="en-US" sz="1200" dirty="0"/>
              <a:t>[7] J. B. </a:t>
            </a:r>
            <a:r>
              <a:rPr lang="en-US" sz="1200" dirty="0" err="1"/>
              <a:t>Faria</a:t>
            </a:r>
            <a:r>
              <a:rPr lang="en-US" sz="1200" dirty="0"/>
              <a:t>, </a:t>
            </a:r>
            <a:r>
              <a:rPr lang="en-US" sz="1200" i="1" dirty="0"/>
              <a:t>Complex reluctance of inhomogeneous Euler-Cauchy tubular ferrites taking into account frequency dependent complex permeability</a:t>
            </a:r>
            <a:r>
              <a:rPr lang="en-US" sz="1200" dirty="0"/>
              <a:t>, Progress In Electromagnetics Research M, Vol. 25, 2012, p. 71–85.</a:t>
            </a:r>
          </a:p>
          <a:p>
            <a:pPr marL="0" indent="0">
              <a:buNone/>
            </a:pPr>
            <a:r>
              <a:rPr lang="en-US" sz="1200" dirty="0"/>
              <a:t>[8] C. Paul, K. Whites and S. </a:t>
            </a:r>
            <a:r>
              <a:rPr lang="en-US" sz="1200" dirty="0" err="1"/>
              <a:t>Nasar</a:t>
            </a:r>
            <a:r>
              <a:rPr lang="en-US" sz="1200" dirty="0"/>
              <a:t>, </a:t>
            </a:r>
            <a:r>
              <a:rPr lang="en-US" sz="1200" i="1" dirty="0"/>
              <a:t>Introduction to electromagnetic fields</a:t>
            </a:r>
            <a:r>
              <a:rPr lang="en-US" sz="1200" dirty="0"/>
              <a:t>, 4th ed. Boston: WCB/McGraw-Hill, 1998, p.586-589.</a:t>
            </a:r>
          </a:p>
          <a:p>
            <a:pPr marL="0" indent="0">
              <a:buNone/>
            </a:pPr>
            <a:r>
              <a:rPr lang="en-US" sz="1200" dirty="0"/>
              <a:t>[9] B. </a:t>
            </a:r>
            <a:r>
              <a:rPr lang="en-US" sz="1200" dirty="0" err="1"/>
              <a:t>Sevcik</a:t>
            </a:r>
            <a:r>
              <a:rPr lang="en-US" sz="1200" dirty="0"/>
              <a:t> and L. </a:t>
            </a:r>
            <a:r>
              <a:rPr lang="en-US" sz="1200" dirty="0" err="1"/>
              <a:t>Brancık</a:t>
            </a:r>
            <a:r>
              <a:rPr lang="en-US" sz="1200" dirty="0"/>
              <a:t>, </a:t>
            </a:r>
            <a:r>
              <a:rPr lang="en-US" sz="1200" i="1" dirty="0"/>
              <a:t>Time-Domain Simulation of </a:t>
            </a:r>
            <a:r>
              <a:rPr lang="en-US" sz="1200" i="1" dirty="0" err="1"/>
              <a:t>Nonuniform</a:t>
            </a:r>
            <a:r>
              <a:rPr lang="en-US" sz="1200" i="1" dirty="0"/>
              <a:t> </a:t>
            </a:r>
            <a:r>
              <a:rPr lang="en-US" sz="1200" i="1" dirty="0" err="1"/>
              <a:t>Multiconductor</a:t>
            </a:r>
            <a:r>
              <a:rPr lang="en-US" sz="1200" i="1" dirty="0"/>
              <a:t> Transmission Lines in Matlab,</a:t>
            </a:r>
            <a:r>
              <a:rPr lang="en-US" sz="1200" dirty="0"/>
              <a:t> International Journal of </a:t>
            </a:r>
            <a:r>
              <a:rPr lang="en-US" sz="1200" dirty="0" err="1"/>
              <a:t>Mahematics</a:t>
            </a:r>
            <a:r>
              <a:rPr lang="en-US" sz="1200" dirty="0"/>
              <a:t> and Computers in Simulation, Vol.5, No. 2, 2011, p. 1-8.</a:t>
            </a:r>
          </a:p>
        </p:txBody>
      </p:sp>
    </p:spTree>
    <p:extLst>
      <p:ext uri="{BB962C8B-B14F-4D97-AF65-F5344CB8AC3E}">
        <p14:creationId xmlns:p14="http://schemas.microsoft.com/office/powerpoint/2010/main" val="8452325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a:xfrm>
            <a:off x="628650" y="2040323"/>
            <a:ext cx="7886700" cy="3558744"/>
          </a:xfrm>
        </p:spPr>
        <p:txBody>
          <a:bodyPr>
            <a:noAutofit/>
          </a:bodyPr>
          <a:lstStyle/>
          <a:p>
            <a:pPr marL="0" indent="0">
              <a:buNone/>
            </a:pPr>
            <a:r>
              <a:rPr lang="en-US" sz="1200" dirty="0"/>
              <a:t>[10] G. </a:t>
            </a:r>
            <a:r>
              <a:rPr lang="en-US" sz="1200" dirty="0" err="1"/>
              <a:t>Antonini</a:t>
            </a:r>
            <a:r>
              <a:rPr lang="en-US" sz="1200" dirty="0"/>
              <a:t>,</a:t>
            </a:r>
            <a:r>
              <a:rPr lang="en-US" sz="1200" i="1" dirty="0"/>
              <a:t> A general framework for the analysis of metamaterial transmission lines</a:t>
            </a:r>
            <a:r>
              <a:rPr lang="en-US" sz="1200" dirty="0"/>
              <a:t>. </a:t>
            </a:r>
            <a:r>
              <a:rPr lang="en-US" sz="1200" dirty="0" err="1"/>
              <a:t>Prog</a:t>
            </a:r>
            <a:r>
              <a:rPr lang="en-US" sz="1200" dirty="0"/>
              <a:t>. </a:t>
            </a:r>
            <a:r>
              <a:rPr lang="en-US" sz="1200" dirty="0" err="1"/>
              <a:t>Electromagn</a:t>
            </a:r>
            <a:r>
              <a:rPr lang="en-US" sz="1200" dirty="0"/>
              <a:t>. Res. B., 2010, p. 353–373</a:t>
            </a:r>
          </a:p>
          <a:p>
            <a:pPr marL="0" indent="0">
              <a:buNone/>
            </a:pPr>
            <a:r>
              <a:rPr lang="en-US" sz="1200" dirty="0"/>
              <a:t>[11] C. Caloz and T. Itoh, </a:t>
            </a:r>
            <a:r>
              <a:rPr lang="en-US" sz="1200" i="1" dirty="0"/>
              <a:t>Electromagnetic Metamaterials: Transmission Line Theory and Microwave Applications</a:t>
            </a:r>
            <a:r>
              <a:rPr lang="en-US" sz="1200" dirty="0"/>
              <a:t>, Wiley-IEEE Press, 2006, p. 27-58.</a:t>
            </a:r>
          </a:p>
          <a:p>
            <a:pPr marL="0" indent="0">
              <a:buNone/>
            </a:pPr>
            <a:r>
              <a:rPr lang="en-US" sz="1200" dirty="0"/>
              <a:t>[12] IEEE, Standard for Validation of Computational Electromagnetic (CEM) Computer Modeling and Simulation, and Recommended Practice, Part I, IEEE, June 2008.</a:t>
            </a:r>
          </a:p>
          <a:p>
            <a:pPr marL="0" indent="0">
              <a:buNone/>
            </a:pPr>
            <a:r>
              <a:rPr lang="en-US" sz="1200" dirty="0"/>
              <a:t>[13] C. Paul, </a:t>
            </a:r>
            <a:r>
              <a:rPr lang="en-US" sz="1200" i="1" dirty="0"/>
              <a:t>Introduction to Electromagnetic Compatibility, </a:t>
            </a:r>
            <a:r>
              <a:rPr lang="en-US" sz="1200" dirty="0"/>
              <a:t>2nd ed. Kentucky: John Wiley and Sons, 2006, p. 559-710.</a:t>
            </a:r>
          </a:p>
          <a:p>
            <a:pPr marL="0" indent="0">
              <a:buNone/>
            </a:pPr>
            <a:r>
              <a:rPr lang="en-US" sz="1200" dirty="0"/>
              <a:t>[14] L. </a:t>
            </a:r>
            <a:r>
              <a:rPr lang="en-US" sz="1200" dirty="0" err="1"/>
              <a:t>Er</a:t>
            </a:r>
            <a:r>
              <a:rPr lang="en-US" sz="1200" dirty="0"/>
              <a:t>-Ping, </a:t>
            </a:r>
            <a:r>
              <a:rPr lang="en-US" sz="1200" i="1" dirty="0"/>
              <a:t>Computational Electromagnetics for Electromagnetic Compatibility/ Signal Integrity Analysis, </a:t>
            </a:r>
            <a:r>
              <a:rPr lang="en-US" sz="1200" dirty="0"/>
              <a:t>IEEE EMC DL Talk, University of Missouri, 2008.</a:t>
            </a:r>
          </a:p>
          <a:p>
            <a:pPr marL="0" indent="0">
              <a:buNone/>
            </a:pPr>
            <a:r>
              <a:rPr lang="en-US" sz="1200" dirty="0"/>
              <a:t>[15] T. C. Edwards and M. B. Steer, </a:t>
            </a:r>
            <a:r>
              <a:rPr lang="en-US" sz="1200" i="1" dirty="0"/>
              <a:t>Foundations for </a:t>
            </a:r>
            <a:r>
              <a:rPr lang="en-US" sz="1200" i="1" dirty="0" err="1"/>
              <a:t>Microstrip</a:t>
            </a:r>
            <a:r>
              <a:rPr lang="en-US" sz="1200" i="1" dirty="0"/>
              <a:t> Circuit Design, </a:t>
            </a:r>
            <a:r>
              <a:rPr lang="en-US" sz="1200" dirty="0"/>
              <a:t>4th ed.</a:t>
            </a:r>
            <a:r>
              <a:rPr lang="en-US" sz="1200" i="1" dirty="0"/>
              <a:t> </a:t>
            </a:r>
            <a:r>
              <a:rPr lang="en-US" sz="1200" dirty="0"/>
              <a:t>Wiley-IEEE Press, 2016, p. 576-607.</a:t>
            </a:r>
            <a:r>
              <a:rPr lang="en-US" sz="1200" i="1" dirty="0"/>
              <a:t> </a:t>
            </a:r>
            <a:endParaRPr lang="en-US" sz="1200" dirty="0"/>
          </a:p>
          <a:p>
            <a:pPr marL="0" indent="0">
              <a:buNone/>
            </a:pPr>
            <a:r>
              <a:rPr lang="en-US" sz="1200" dirty="0"/>
              <a:t>[16] J. Dickens and A. Neuber,</a:t>
            </a:r>
            <a:r>
              <a:rPr lang="en-US" sz="1200" i="1" dirty="0"/>
              <a:t> Material selection considerations for coaxial, </a:t>
            </a:r>
            <a:r>
              <a:rPr lang="en-US" sz="1200" i="1" dirty="0" err="1"/>
              <a:t>ferrimagnetic</a:t>
            </a:r>
            <a:r>
              <a:rPr lang="en-US" sz="1200" i="1" dirty="0"/>
              <a:t>-based nonlinear transmission lines, </a:t>
            </a:r>
            <a:r>
              <a:rPr lang="en-US" sz="1200" dirty="0"/>
              <a:t>Journal of Applied Physics, 113, 064904, 2013, p. 1-5.</a:t>
            </a:r>
          </a:p>
          <a:p>
            <a:pPr marL="0" indent="0">
              <a:buNone/>
            </a:pPr>
            <a:r>
              <a:rPr lang="en-US" sz="1200" dirty="0"/>
              <a:t>[17] J. Parson, A. Neuber, J. Dickens and J. </a:t>
            </a:r>
            <a:r>
              <a:rPr lang="en-US" sz="1200" dirty="0" err="1"/>
              <a:t>Mankowski</a:t>
            </a:r>
            <a:r>
              <a:rPr lang="en-US" sz="1200" dirty="0"/>
              <a:t>, </a:t>
            </a:r>
            <a:r>
              <a:rPr lang="en-US" sz="1200" i="1" dirty="0"/>
              <a:t>Investigation of a </a:t>
            </a:r>
            <a:r>
              <a:rPr lang="en-US" sz="1200" i="1" dirty="0" err="1"/>
              <a:t>stripline</a:t>
            </a:r>
            <a:r>
              <a:rPr lang="en-US" sz="1200" i="1" dirty="0"/>
              <a:t> transmission line structure for gyromagnetic nonlinear transmission line high power microwave sources, </a:t>
            </a:r>
            <a:r>
              <a:rPr lang="en-US" sz="1200" dirty="0"/>
              <a:t>Review of Scientific Instruments, 87, 034706, 2016, p. 1-7.</a:t>
            </a:r>
          </a:p>
          <a:p>
            <a:pPr marL="0" indent="0">
              <a:buNone/>
            </a:pPr>
            <a:r>
              <a:rPr lang="en-US" sz="1200" dirty="0"/>
              <a:t>[18] G. Dominguez, </a:t>
            </a:r>
            <a:r>
              <a:rPr lang="en-US" sz="1200" i="1" dirty="0"/>
              <a:t>Power-Invariant Magnetic System Modeling, PhD </a:t>
            </a:r>
            <a:r>
              <a:rPr lang="en-US" sz="1200" i="1" dirty="0" err="1"/>
              <a:t>Disseration</a:t>
            </a:r>
            <a:r>
              <a:rPr lang="en-US" sz="1200" i="1" dirty="0"/>
              <a:t>, </a:t>
            </a:r>
            <a:r>
              <a:rPr lang="en-US" sz="1200" dirty="0"/>
              <a:t>Texas A&amp;M University, 2011, p. 45-64.</a:t>
            </a:r>
          </a:p>
          <a:p>
            <a:endParaRPr lang="en-US" sz="1200" dirty="0"/>
          </a:p>
        </p:txBody>
      </p:sp>
    </p:spTree>
    <p:extLst>
      <p:ext uri="{BB962C8B-B14F-4D97-AF65-F5344CB8AC3E}">
        <p14:creationId xmlns:p14="http://schemas.microsoft.com/office/powerpoint/2010/main" val="17801185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974624961"/>
              </p:ext>
            </p:extLst>
          </p:nvPr>
        </p:nvGraphicFramePr>
        <p:xfrm>
          <a:off x="381000" y="1524000"/>
          <a:ext cx="8229600" cy="5181600"/>
        </p:xfrm>
        <a:graphic>
          <a:graphicData uri="http://schemas.openxmlformats.org/drawingml/2006/table">
            <a:tbl>
              <a:tblPr firstRow="1" bandRow="1">
                <a:tableStyleId>{5940675A-B579-460E-94D1-54222C63F5DA}</a:tableStyleId>
              </a:tblPr>
              <a:tblGrid>
                <a:gridCol w="304800">
                  <a:extLst>
                    <a:ext uri="{9D8B030D-6E8A-4147-A177-3AD203B41FA5}">
                      <a16:colId xmlns:a16="http://schemas.microsoft.com/office/drawing/2014/main" val="20000"/>
                    </a:ext>
                  </a:extLst>
                </a:gridCol>
                <a:gridCol w="2514600">
                  <a:extLst>
                    <a:ext uri="{9D8B030D-6E8A-4147-A177-3AD203B41FA5}">
                      <a16:colId xmlns:a16="http://schemas.microsoft.com/office/drawing/2014/main" val="20001"/>
                    </a:ext>
                  </a:extLst>
                </a:gridCol>
                <a:gridCol w="2667000">
                  <a:extLst>
                    <a:ext uri="{9D8B030D-6E8A-4147-A177-3AD203B41FA5}">
                      <a16:colId xmlns:a16="http://schemas.microsoft.com/office/drawing/2014/main" val="20002"/>
                    </a:ext>
                  </a:extLst>
                </a:gridCol>
                <a:gridCol w="2743200">
                  <a:extLst>
                    <a:ext uri="{9D8B030D-6E8A-4147-A177-3AD203B41FA5}">
                      <a16:colId xmlns:a16="http://schemas.microsoft.com/office/drawing/2014/main" val="20003"/>
                    </a:ext>
                  </a:extLst>
                </a:gridCol>
              </a:tblGrid>
              <a:tr h="914400">
                <a:tc>
                  <a:txBody>
                    <a:bodyPr/>
                    <a:lstStyle/>
                    <a:p>
                      <a:pPr algn="ctr"/>
                      <a:endParaRPr lang="en-US" dirty="0"/>
                    </a:p>
                  </a:txBody>
                  <a:tcPr/>
                </a:tc>
                <a:tc>
                  <a:txBody>
                    <a:bodyPr/>
                    <a:lstStyle/>
                    <a:p>
                      <a:pPr algn="ctr"/>
                      <a:r>
                        <a:rPr lang="en-US" dirty="0" smtClean="0"/>
                        <a:t>x</a:t>
                      </a:r>
                      <a:endParaRPr lang="en-US" dirty="0"/>
                    </a:p>
                  </a:txBody>
                  <a:tcPr/>
                </a:tc>
                <a:tc>
                  <a:txBody>
                    <a:bodyPr/>
                    <a:lstStyle/>
                    <a:p>
                      <a:pPr algn="ctr"/>
                      <a:r>
                        <a:rPr lang="en-US" dirty="0" smtClean="0"/>
                        <a:t>y</a:t>
                      </a:r>
                      <a:endParaRPr lang="en-US" dirty="0"/>
                    </a:p>
                  </a:txBody>
                  <a:tcPr/>
                </a:tc>
                <a:tc>
                  <a:txBody>
                    <a:bodyPr/>
                    <a:lstStyle/>
                    <a:p>
                      <a:pPr algn="ctr"/>
                      <a:r>
                        <a:rPr lang="en-US" dirty="0" smtClean="0"/>
                        <a:t>z</a:t>
                      </a:r>
                      <a:endParaRPr lang="en-US" dirty="0"/>
                    </a:p>
                  </a:txBody>
                  <a:tcPr/>
                </a:tc>
                <a:extLst>
                  <a:ext uri="{0D108BD9-81ED-4DB2-BD59-A6C34878D82A}">
                    <a16:rowId xmlns:a16="http://schemas.microsoft.com/office/drawing/2014/main" val="10000"/>
                  </a:ext>
                </a:extLst>
              </a:tr>
              <a:tr h="914400">
                <a:tc>
                  <a:txBody>
                    <a:bodyPr/>
                    <a:lstStyle/>
                    <a:p>
                      <a:pPr algn="ctr"/>
                      <a:r>
                        <a:rPr lang="en-US" dirty="0" smtClean="0"/>
                        <a:t>H</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001"/>
                  </a:ext>
                </a:extLst>
              </a:tr>
              <a:tr h="762000">
                <a:tc>
                  <a:txBody>
                    <a:bodyPr/>
                    <a:lstStyle/>
                    <a:p>
                      <a:pPr algn="ctr"/>
                      <a:r>
                        <a:rPr lang="en-US" dirty="0" smtClean="0"/>
                        <a:t>B</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002"/>
                  </a:ext>
                </a:extLst>
              </a:tr>
              <a:tr h="762000">
                <a:tc>
                  <a:txBody>
                    <a:bodyPr/>
                    <a:lstStyle/>
                    <a:p>
                      <a:pPr algn="ctr"/>
                      <a:r>
                        <a:rPr lang="en-US" dirty="0" smtClean="0"/>
                        <a:t>E</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003"/>
                  </a:ext>
                </a:extLst>
              </a:tr>
              <a:tr h="914400">
                <a:tc>
                  <a:txBody>
                    <a:bodyPr/>
                    <a:lstStyle/>
                    <a:p>
                      <a:pPr algn="ctr"/>
                      <a:r>
                        <a:rPr lang="en-US" dirty="0" smtClean="0"/>
                        <a:t>D</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004"/>
                  </a:ext>
                </a:extLst>
              </a:tr>
              <a:tr h="914400">
                <a:tc>
                  <a:txBody>
                    <a:bodyPr/>
                    <a:lstStyle/>
                    <a:p>
                      <a:pPr algn="ctr"/>
                      <a:r>
                        <a:rPr lang="en-US" dirty="0" smtClean="0"/>
                        <a:t>S</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005"/>
                  </a:ext>
                </a:extLst>
              </a:tr>
            </a:tbl>
          </a:graphicData>
        </a:graphic>
      </p:graphicFrame>
      <p:pic>
        <p:nvPicPr>
          <p:cNvPr id="1042" name="Picture 18" descr="D:\New folder\MGTL\Thesis\Codes\Code24\bx.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435927"/>
            <a:ext cx="1905000" cy="5715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43" name="Picture 19" descr="D:\New folder\MGTL\Thesis\Codes\Code24\by.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3435927"/>
            <a:ext cx="1905000" cy="5715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44" name="Picture 20" descr="D:\New folder\MGTL\Thesis\Codes\Code24\bz.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3435927"/>
            <a:ext cx="1905000" cy="5715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45" name="Picture 21" descr="D:\New folder\MGTL\Thesis\Codes\Code24\dx.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5029200"/>
            <a:ext cx="1905000" cy="5715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46" name="Picture 22" descr="D:\New folder\MGTL\Thesis\Codes\Code24\dy.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1400" y="5037859"/>
            <a:ext cx="1905000" cy="5715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47" name="Picture 23" descr="D:\New folder\MGTL\Thesis\Codes\Code24\dz.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8400" y="5037859"/>
            <a:ext cx="1905000" cy="5715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48" name="Picture 24" descr="D:\New folder\MGTL\Thesis\Codes\Code24\ex.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0600" y="4191000"/>
            <a:ext cx="1905000" cy="5715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49" name="Picture 25" descr="D:\New folder\MGTL\Thesis\Codes\Code24\ey.gi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81400" y="4191000"/>
            <a:ext cx="1905000" cy="5715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50" name="Picture 26" descr="D:\New folder\MGTL\Thesis\Codes\Code24\ez.gi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48400" y="4191000"/>
            <a:ext cx="1905000" cy="5715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51" name="Picture 27" descr="D:\New folder\MGTL\Thesis\Codes\Code24\hx.gif"/>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0600" y="2627168"/>
            <a:ext cx="1905000" cy="5715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52" name="Picture 28" descr="D:\New folder\MGTL\Thesis\Codes\Code24\hy.gif"/>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81400" y="2672195"/>
            <a:ext cx="1905000" cy="5715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53" name="Picture 29" descr="D:\New folder\MGTL\Thesis\Codes\Code24\hz.gi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48400" y="2672195"/>
            <a:ext cx="1905000" cy="5715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54" name="Picture 30" descr="D:\New folder\MGTL\Thesis\Codes\Code24\sx.gif"/>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0600" y="5943600"/>
            <a:ext cx="1905000" cy="5715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55" name="Picture 31" descr="D:\New folder\MGTL\Thesis\Codes\Code24\sy.gif"/>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81400" y="5943600"/>
            <a:ext cx="1905000" cy="5715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56" name="Picture 32" descr="D:\New folder\MGTL\Thesis\Codes\Code24\sz.gif"/>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248400" y="5943600"/>
            <a:ext cx="1905000" cy="5715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40868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4750153"/>
              </p:ext>
            </p:extLst>
          </p:nvPr>
        </p:nvGraphicFramePr>
        <p:xfrm>
          <a:off x="457200" y="1600200"/>
          <a:ext cx="8229600" cy="5130510"/>
        </p:xfrm>
        <a:graphic>
          <a:graphicData uri="http://schemas.openxmlformats.org/drawingml/2006/table">
            <a:tbl>
              <a:tblPr firstRow="1" bandRow="1">
                <a:tableStyleId>{5940675A-B579-460E-94D1-54222C63F5DA}</a:tableStyleId>
              </a:tblPr>
              <a:tblGrid>
                <a:gridCol w="304800">
                  <a:extLst>
                    <a:ext uri="{9D8B030D-6E8A-4147-A177-3AD203B41FA5}">
                      <a16:colId xmlns:a16="http://schemas.microsoft.com/office/drawing/2014/main" val="1842636845"/>
                    </a:ext>
                  </a:extLst>
                </a:gridCol>
                <a:gridCol w="2514600">
                  <a:extLst>
                    <a:ext uri="{9D8B030D-6E8A-4147-A177-3AD203B41FA5}">
                      <a16:colId xmlns:a16="http://schemas.microsoft.com/office/drawing/2014/main" val="878219593"/>
                    </a:ext>
                  </a:extLst>
                </a:gridCol>
                <a:gridCol w="2819400">
                  <a:extLst>
                    <a:ext uri="{9D8B030D-6E8A-4147-A177-3AD203B41FA5}">
                      <a16:colId xmlns:a16="http://schemas.microsoft.com/office/drawing/2014/main" val="2832256045"/>
                    </a:ext>
                  </a:extLst>
                </a:gridCol>
                <a:gridCol w="2590800">
                  <a:extLst>
                    <a:ext uri="{9D8B030D-6E8A-4147-A177-3AD203B41FA5}">
                      <a16:colId xmlns:a16="http://schemas.microsoft.com/office/drawing/2014/main" val="2103469700"/>
                    </a:ext>
                  </a:extLst>
                </a:gridCol>
              </a:tblGrid>
              <a:tr h="523522">
                <a:tc>
                  <a:txBody>
                    <a:bodyPr/>
                    <a:lstStyle/>
                    <a:p>
                      <a:endParaRPr lang="en-US" dirty="0"/>
                    </a:p>
                  </a:txBody>
                  <a:tcPr/>
                </a:tc>
                <a:tc>
                  <a:txBody>
                    <a:bodyPr/>
                    <a:lstStyle/>
                    <a:p>
                      <a:r>
                        <a:rPr lang="en-US" dirty="0" smtClean="0"/>
                        <a:t>x</a:t>
                      </a:r>
                      <a:endParaRPr lang="en-US" dirty="0"/>
                    </a:p>
                  </a:txBody>
                  <a:tcPr/>
                </a:tc>
                <a:tc>
                  <a:txBody>
                    <a:bodyPr/>
                    <a:lstStyle/>
                    <a:p>
                      <a:r>
                        <a:rPr lang="en-US" dirty="0" smtClean="0"/>
                        <a:t>y</a:t>
                      </a:r>
                      <a:endParaRPr lang="en-US" dirty="0"/>
                    </a:p>
                  </a:txBody>
                  <a:tcPr/>
                </a:tc>
                <a:tc>
                  <a:txBody>
                    <a:bodyPr/>
                    <a:lstStyle/>
                    <a:p>
                      <a:r>
                        <a:rPr lang="en-US" dirty="0" smtClean="0"/>
                        <a:t>z</a:t>
                      </a:r>
                      <a:endParaRPr lang="en-US" dirty="0"/>
                    </a:p>
                  </a:txBody>
                  <a:tcPr/>
                </a:tc>
                <a:extLst>
                  <a:ext uri="{0D108BD9-81ED-4DB2-BD59-A6C34878D82A}">
                    <a16:rowId xmlns:a16="http://schemas.microsoft.com/office/drawing/2014/main" val="4171155481"/>
                  </a:ext>
                </a:extLst>
              </a:tr>
              <a:tr h="1151747">
                <a:tc>
                  <a:txBody>
                    <a:bodyPr/>
                    <a:lstStyle/>
                    <a:p>
                      <a:r>
                        <a:rPr lang="en-US" dirty="0" smtClean="0"/>
                        <a:t>H</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362175198"/>
                  </a:ext>
                </a:extLst>
              </a:tr>
              <a:tr h="1151747">
                <a:tc>
                  <a:txBody>
                    <a:bodyPr/>
                    <a:lstStyle/>
                    <a:p>
                      <a:r>
                        <a:rPr lang="en-US" dirty="0" smtClean="0"/>
                        <a:t>B</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073039093"/>
                  </a:ext>
                </a:extLst>
              </a:tr>
              <a:tr h="1151747">
                <a:tc>
                  <a:txBody>
                    <a:bodyPr/>
                    <a:lstStyle/>
                    <a:p>
                      <a:r>
                        <a:rPr lang="en-US" dirty="0" smtClean="0"/>
                        <a:t>E</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047215950"/>
                  </a:ext>
                </a:extLst>
              </a:tr>
              <a:tr h="1151747">
                <a:tc>
                  <a:txBody>
                    <a:bodyPr/>
                    <a:lstStyle/>
                    <a:p>
                      <a:r>
                        <a:rPr lang="en-US" dirty="0" smtClean="0"/>
                        <a:t>D</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954913334"/>
                  </a:ext>
                </a:extLst>
              </a:tr>
            </a:tbl>
          </a:graphicData>
        </a:graphic>
      </p:graphicFrame>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8613" y="3372762"/>
            <a:ext cx="952500" cy="952500"/>
          </a:xfrm>
          <a:prstGeom prst="rect">
            <a:avLst/>
          </a:prstGeom>
          <a:ln>
            <a:solidFill>
              <a:schemeClr val="tx1"/>
            </a:solidFill>
          </a:ln>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3328651"/>
            <a:ext cx="952500" cy="952500"/>
          </a:xfrm>
          <a:prstGeom prst="rect">
            <a:avLst/>
          </a:prstGeom>
          <a:ln>
            <a:solidFill>
              <a:schemeClr val="tx1"/>
            </a:solidFill>
          </a:ln>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7800" y="3411306"/>
            <a:ext cx="952500" cy="952500"/>
          </a:xfrm>
          <a:prstGeom prst="rect">
            <a:avLst/>
          </a:prstGeom>
          <a:ln>
            <a:solidFill>
              <a:schemeClr val="tx1"/>
            </a:solidFill>
          </a:ln>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800" y="2248356"/>
            <a:ext cx="952500" cy="952500"/>
          </a:xfrm>
          <a:prstGeom prst="rect">
            <a:avLst/>
          </a:prstGeom>
          <a:ln>
            <a:solidFill>
              <a:schemeClr val="tx1"/>
            </a:solidFill>
          </a:ln>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4800" y="2248356"/>
            <a:ext cx="952500" cy="952500"/>
          </a:xfrm>
          <a:prstGeom prst="rect">
            <a:avLst/>
          </a:prstGeom>
          <a:ln>
            <a:solidFill>
              <a:schemeClr val="tx1"/>
            </a:solidFill>
          </a:ln>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18613" y="2248356"/>
            <a:ext cx="952500" cy="952500"/>
          </a:xfrm>
          <a:prstGeom prst="rect">
            <a:avLst/>
          </a:prstGeom>
          <a:ln>
            <a:solidFill>
              <a:schemeClr val="tx1"/>
            </a:solidFill>
          </a:ln>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47800" y="4546368"/>
            <a:ext cx="952500" cy="952500"/>
          </a:xfrm>
          <a:prstGeom prst="rect">
            <a:avLst/>
          </a:prstGeom>
          <a:ln>
            <a:solidFill>
              <a:schemeClr val="tx1"/>
            </a:solidFill>
          </a:ln>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95750" y="4535497"/>
            <a:ext cx="952500" cy="952500"/>
          </a:xfrm>
          <a:prstGeom prst="rect">
            <a:avLst/>
          </a:prstGeom>
          <a:ln>
            <a:solidFill>
              <a:schemeClr val="tx1"/>
            </a:solidFill>
          </a:ln>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18613" y="4535497"/>
            <a:ext cx="952500" cy="952500"/>
          </a:xfrm>
          <a:prstGeom prst="rect">
            <a:avLst/>
          </a:prstGeom>
          <a:ln>
            <a:solidFill>
              <a:schemeClr val="tx1"/>
            </a:solidFill>
          </a:ln>
        </p:spPr>
      </p:pic>
      <p:pic>
        <p:nvPicPr>
          <p:cNvPr id="15" name="Picture 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7800" y="5659903"/>
            <a:ext cx="952500" cy="952500"/>
          </a:xfrm>
          <a:prstGeom prst="rect">
            <a:avLst/>
          </a:prstGeom>
          <a:ln>
            <a:solidFill>
              <a:schemeClr val="tx1"/>
            </a:solidFill>
          </a:ln>
        </p:spPr>
      </p:pic>
      <p:pic>
        <p:nvPicPr>
          <p:cNvPr id="16" name="Picture 1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95750" y="5659903"/>
            <a:ext cx="952500" cy="952500"/>
          </a:xfrm>
          <a:prstGeom prst="rect">
            <a:avLst/>
          </a:prstGeom>
          <a:ln>
            <a:solidFill>
              <a:schemeClr val="tx1"/>
            </a:solidFill>
          </a:ln>
        </p:spPr>
      </p:pic>
      <p:pic>
        <p:nvPicPr>
          <p:cNvPr id="17" name="Picture 1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23809" y="5704604"/>
            <a:ext cx="952500" cy="952500"/>
          </a:xfrm>
          <a:prstGeom prst="rect">
            <a:avLst/>
          </a:prstGeom>
          <a:ln>
            <a:solidFill>
              <a:schemeClr val="tx1"/>
            </a:solidFill>
          </a:ln>
        </p:spPr>
      </p:pic>
    </p:spTree>
    <p:extLst>
      <p:ext uri="{BB962C8B-B14F-4D97-AF65-F5344CB8AC3E}">
        <p14:creationId xmlns:p14="http://schemas.microsoft.com/office/powerpoint/2010/main" val="20916668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 name="Picture 20" descr="Image result for inductors and transformer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8650" y="1969078"/>
            <a:ext cx="2157413" cy="161448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fontScale="90000"/>
          </a:bodyPr>
          <a:lstStyle/>
          <a:p>
            <a:r>
              <a:rPr lang="en-US" dirty="0"/>
              <a:t>Applications of Magnetic Transmission Lines</a:t>
            </a:r>
          </a:p>
        </p:txBody>
      </p:sp>
      <p:pic>
        <p:nvPicPr>
          <p:cNvPr id="1028" name="Picture 4" descr="Image result for motors and generator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9096" y="2125266"/>
            <a:ext cx="3014573" cy="165963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gnetic isolator and couplers microwa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2498" y="2123497"/>
            <a:ext cx="1201505" cy="18022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gnetic isolator and couplers microwav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64289" y="3849137"/>
            <a:ext cx="2415422" cy="18598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induction hea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51150" y="4043034"/>
            <a:ext cx="1764200" cy="17642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nmr machin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8650" y="3328353"/>
            <a:ext cx="1785938" cy="2478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925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Magnetization and Permeability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r>
                  <a:rPr lang="en-US" dirty="0" smtClean="0">
                    <a:latin typeface="Cambria Math" panose="02040503050406030204" pitchFamily="18" charset="0"/>
                    <a:ea typeface="Cambria Math" panose="02040503050406030204" pitchFamily="18" charset="0"/>
                  </a:rPr>
                  <a:t>Magnetic Fields originate from movement of bound charges </a:t>
                </a:r>
                <a:r>
                  <a:rPr lang="en-US" dirty="0">
                    <a:latin typeface="Cambria Math" panose="02040503050406030204" pitchFamily="18" charset="0"/>
                    <a:ea typeface="Cambria Math" panose="02040503050406030204" pitchFamily="18" charset="0"/>
                  </a:rPr>
                  <a:t>(orbital electrons, electron spin and nuclear spin</a:t>
                </a:r>
                <a:r>
                  <a:rPr lang="en-US" dirty="0" smtClean="0">
                    <a:latin typeface="Cambria Math" panose="02040503050406030204" pitchFamily="18" charset="0"/>
                    <a:ea typeface="Cambria Math" panose="02040503050406030204" pitchFamily="18" charset="0"/>
                  </a:rPr>
                  <a:t>) due to changing Electrical Field. This movement results in a bound current. </a:t>
                </a:r>
              </a:p>
              <a:p>
                <a:r>
                  <a:rPr lang="en-US" dirty="0" smtClean="0">
                    <a:latin typeface="Cambria Math" panose="02040503050406030204" pitchFamily="18" charset="0"/>
                    <a:ea typeface="Cambria Math" panose="02040503050406030204" pitchFamily="18" charset="0"/>
                  </a:rPr>
                  <a:t>Every Magnetic Dipole produces a Magnetic Moment (spin moment and orbital moment). </a:t>
                </a:r>
                <a:r>
                  <a:rPr lang="en-US" dirty="0">
                    <a:latin typeface="Cambria Math" panose="02040503050406030204" pitchFamily="18" charset="0"/>
                    <a:ea typeface="Cambria Math" panose="02040503050406030204" pitchFamily="18" charset="0"/>
                  </a:rPr>
                  <a:t>The total magnetic dipole moment per unit volume is </a:t>
                </a:r>
                <a:r>
                  <a:rPr lang="en-US" dirty="0" smtClean="0">
                    <a:latin typeface="Cambria Math" panose="02040503050406030204" pitchFamily="18" charset="0"/>
                    <a:ea typeface="Cambria Math" panose="02040503050406030204" pitchFamily="18" charset="0"/>
                  </a:rPr>
                  <a:t>responsible for the </a:t>
                </a:r>
                <a:r>
                  <a:rPr lang="en-US" dirty="0">
                    <a:latin typeface="Cambria Math" panose="02040503050406030204" pitchFamily="18" charset="0"/>
                    <a:ea typeface="Cambria Math" panose="02040503050406030204" pitchFamily="18" charset="0"/>
                  </a:rPr>
                  <a:t>Magnetization </a:t>
                </a:r>
                <a:r>
                  <a:rPr lang="en-US" b="1" dirty="0" smtClean="0">
                    <a:latin typeface="Cambria Math" panose="02040503050406030204" pitchFamily="18" charset="0"/>
                    <a:ea typeface="Cambria Math" panose="02040503050406030204" pitchFamily="18" charset="0"/>
                  </a:rPr>
                  <a:t>M</a:t>
                </a:r>
                <a:r>
                  <a:rPr lang="en-US" dirty="0" smtClean="0">
                    <a:latin typeface="Cambria Math" panose="02040503050406030204" pitchFamily="18" charset="0"/>
                    <a:ea typeface="Cambria Math" panose="02040503050406030204" pitchFamily="18" charset="0"/>
                  </a:rPr>
                  <a:t>.</a:t>
                </a:r>
                <a:r>
                  <a:rPr lang="en-US" b="1" dirty="0" smtClean="0">
                    <a:latin typeface="Cambria Math" panose="02040503050406030204" pitchFamily="18" charset="0"/>
                    <a:ea typeface="Cambria Math" panose="02040503050406030204" pitchFamily="18" charset="0"/>
                  </a:rPr>
                  <a:t> </a:t>
                </a:r>
                <a:endParaRPr lang="en-US" b="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1">
                          <a:latin typeface="Cambria Math" panose="02040503050406030204" pitchFamily="18" charset="0"/>
                          <a:ea typeface="Cambria Math" panose="02040503050406030204" pitchFamily="18" charset="0"/>
                        </a:rPr>
                        <m:t>𝐁</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b="1" i="0" smtClean="0">
                          <a:latin typeface="Cambria Math" panose="02040503050406030204" pitchFamily="18" charset="0"/>
                          <a:ea typeface="Cambria Math" panose="02040503050406030204" pitchFamily="18" charset="0"/>
                        </a:rPr>
                        <m:t>𝐇</m:t>
                      </m:r>
                      <m:r>
                        <a:rPr lang="en-US" b="0" i="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𝑯</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𝑴</m:t>
                          </m:r>
                        </m:e>
                      </m:d>
                      <m:r>
                        <a:rPr lang="en-US" b="0"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(1+</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𝜒</m:t>
                          </m:r>
                        </m:e>
                        <m:sub>
                          <m:r>
                            <a:rPr lang="en-US" b="0" i="1" smtClean="0">
                              <a:latin typeface="Cambria Math" panose="02040503050406030204" pitchFamily="18" charset="0"/>
                              <a:ea typeface="Cambria Math" panose="02040503050406030204" pitchFamily="18" charset="0"/>
                            </a:rPr>
                            <m:t>𝑚</m:t>
                          </m:r>
                        </m:sub>
                      </m:sSub>
                      <m:r>
                        <a:rPr lang="en-US" i="1">
                          <a:latin typeface="Cambria Math" panose="02040503050406030204" pitchFamily="18" charset="0"/>
                          <a:ea typeface="Cambria Math" panose="02040503050406030204" pitchFamily="18" charset="0"/>
                        </a:rPr>
                        <m:t>)</m:t>
                      </m:r>
                    </m:oMath>
                  </m:oMathPara>
                </a14:m>
                <a:endParaRPr lang="en-US" dirty="0" smtClean="0"/>
              </a:p>
              <a:p>
                <a:pPr marL="0" indent="0">
                  <a:buNone/>
                </a:pPr>
                <a:r>
                  <a:rPr lang="en-US" b="1" dirty="0" smtClean="0"/>
                  <a:t>B</a:t>
                </a:r>
                <a:r>
                  <a:rPr lang="en-US" dirty="0" smtClean="0"/>
                  <a:t> is the Magnetic Flux Density, </a:t>
                </a:r>
                <a:r>
                  <a:rPr lang="en-US" b="1" dirty="0" smtClean="0"/>
                  <a:t>H</a:t>
                </a:r>
                <a:r>
                  <a:rPr lang="en-US" dirty="0" smtClean="0"/>
                  <a:t> is the Magnetic Field Intensity, </a:t>
                </a:r>
                <a:r>
                  <a:rPr lang="en-US" b="1" dirty="0" smtClean="0"/>
                  <a:t>M</a:t>
                </a:r>
                <a:r>
                  <a:rPr lang="en-US" dirty="0" smtClean="0"/>
                  <a:t> is the Magnetization, </a:t>
                </a:r>
                <a14:m>
                  <m:oMath xmlns:m="http://schemas.openxmlformats.org/officeDocument/2006/math">
                    <m:r>
                      <a:rPr lang="en-US" i="1">
                        <a:latin typeface="Cambria Math" panose="02040503050406030204" pitchFamily="18" charset="0"/>
                        <a:ea typeface="Cambria Math" panose="02040503050406030204" pitchFamily="18" charset="0"/>
                      </a:rPr>
                      <m:t>𝜇</m:t>
                    </m:r>
                  </m:oMath>
                </a14:m>
                <a:r>
                  <a:rPr lang="en-US" dirty="0" smtClean="0"/>
                  <a:t> is the Magnetic Permeability,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oMath>
                </a14:m>
                <a:r>
                  <a:rPr lang="en-US" dirty="0" smtClean="0"/>
                  <a:t> is the permeability of free space,</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𝜒</m:t>
                        </m:r>
                      </m:e>
                      <m:sub>
                        <m:r>
                          <a:rPr lang="en-US" i="1">
                            <a:latin typeface="Cambria Math" panose="02040503050406030204" pitchFamily="18" charset="0"/>
                            <a:ea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 </m:t>
                    </m:r>
                  </m:oMath>
                </a14:m>
                <a:r>
                  <a:rPr lang="en-US" dirty="0" smtClean="0"/>
                  <a:t>is the Magnetic susceptibility.</a:t>
                </a:r>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85" t="-2830"/>
                </a:stretch>
              </a:blipFill>
            </p:spPr>
            <p:txBody>
              <a:bodyPr/>
              <a:lstStyle/>
              <a:p>
                <a:r>
                  <a:rPr lang="en-US">
                    <a:noFill/>
                  </a:rPr>
                  <a:t> </a:t>
                </a:r>
              </a:p>
            </p:txBody>
          </p:sp>
        </mc:Fallback>
      </mc:AlternateContent>
    </p:spTree>
    <p:extLst>
      <p:ext uri="{BB962C8B-B14F-4D97-AF65-F5344CB8AC3E}">
        <p14:creationId xmlns:p14="http://schemas.microsoft.com/office/powerpoint/2010/main" val="1777016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Properties of Magnetic Materials</a:t>
            </a:r>
            <a:endParaRPr lang="en-US" dirty="0"/>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602671" y="2021356"/>
              <a:ext cx="7912680" cy="3809365"/>
            </p:xfrm>
            <a:graphic>
              <a:graphicData uri="http://schemas.openxmlformats.org/drawingml/2006/table">
                <a:tbl>
                  <a:tblPr firstRow="1" bandRow="1">
                    <a:tableStyleId>{5940675A-B579-460E-94D1-54222C63F5DA}</a:tableStyleId>
                  </a:tblPr>
                  <a:tblGrid>
                    <a:gridCol w="2070335">
                      <a:extLst>
                        <a:ext uri="{9D8B030D-6E8A-4147-A177-3AD203B41FA5}">
                          <a16:colId xmlns:a16="http://schemas.microsoft.com/office/drawing/2014/main" val="3036728287"/>
                        </a:ext>
                      </a:extLst>
                    </a:gridCol>
                    <a:gridCol w="2944310">
                      <a:extLst>
                        <a:ext uri="{9D8B030D-6E8A-4147-A177-3AD203B41FA5}">
                          <a16:colId xmlns:a16="http://schemas.microsoft.com/office/drawing/2014/main" val="789189037"/>
                        </a:ext>
                      </a:extLst>
                    </a:gridCol>
                    <a:gridCol w="2898035">
                      <a:extLst>
                        <a:ext uri="{9D8B030D-6E8A-4147-A177-3AD203B41FA5}">
                          <a16:colId xmlns:a16="http://schemas.microsoft.com/office/drawing/2014/main" val="3659488661"/>
                        </a:ext>
                      </a:extLst>
                    </a:gridCol>
                  </a:tblGrid>
                  <a:tr h="342900">
                    <a:tc>
                      <a:txBody>
                        <a:bodyPr/>
                        <a:lstStyle/>
                        <a:p>
                          <a:endParaRPr lang="en-US" sz="1800" b="1" dirty="0"/>
                        </a:p>
                      </a:txBody>
                      <a:tcPr marL="68580" marR="68580" marT="34290" marB="34290"/>
                    </a:tc>
                    <a:tc>
                      <a:txBody>
                        <a:bodyPr/>
                        <a:lstStyle/>
                        <a:p>
                          <a:pPr algn="ctr"/>
                          <a:r>
                            <a:rPr lang="en-US" sz="1800" b="1" dirty="0" smtClean="0"/>
                            <a:t>Magnetic Moments</a:t>
                          </a:r>
                          <a:endParaRPr lang="en-US" sz="1800" b="1" dirty="0"/>
                        </a:p>
                      </a:txBody>
                      <a:tcPr marL="68580" marR="68580" marT="34290" marB="34290"/>
                    </a:tc>
                    <a:tc>
                      <a:txBody>
                        <a:bodyPr/>
                        <a:lstStyle/>
                        <a:p>
                          <a:pPr algn="ctr"/>
                          <a:r>
                            <a:rPr lang="en-US" sz="1800" b="1" dirty="0" smtClean="0"/>
                            <a:t>Susceptibility </a:t>
                          </a:r>
                          <a14:m>
                            <m:oMath xmlns:m="http://schemas.openxmlformats.org/officeDocument/2006/math">
                              <m:sSub>
                                <m:sSubPr>
                                  <m:ctrlPr>
                                    <a:rPr lang="en-US" sz="1800" b="1" i="1" smtClean="0">
                                      <a:latin typeface="Cambria Math" panose="02040503050406030204" pitchFamily="18" charset="0"/>
                                      <a:ea typeface="Cambria Math" panose="02040503050406030204" pitchFamily="18" charset="0"/>
                                    </a:rPr>
                                  </m:ctrlPr>
                                </m:sSubPr>
                                <m:e>
                                  <m:r>
                                    <a:rPr lang="en-US" sz="1800" b="1" i="1">
                                      <a:latin typeface="Cambria Math" panose="02040503050406030204" pitchFamily="18" charset="0"/>
                                      <a:ea typeface="Cambria Math" panose="02040503050406030204" pitchFamily="18" charset="0"/>
                                    </a:rPr>
                                    <m:t>𝝌</m:t>
                                  </m:r>
                                </m:e>
                                <m:sub>
                                  <m:r>
                                    <a:rPr lang="en-US" sz="1800" b="1" i="1" smtClean="0">
                                      <a:latin typeface="Cambria Math" panose="02040503050406030204" pitchFamily="18" charset="0"/>
                                      <a:ea typeface="Cambria Math" panose="02040503050406030204" pitchFamily="18" charset="0"/>
                                    </a:rPr>
                                    <m:t>𝒎</m:t>
                                  </m:r>
                                </m:sub>
                              </m:sSub>
                            </m:oMath>
                          </a14:m>
                          <a:endParaRPr lang="en-US" sz="1800" b="1" dirty="0"/>
                        </a:p>
                      </a:txBody>
                      <a:tcPr marL="68580" marR="68580" marT="34290" marB="34290"/>
                    </a:tc>
                    <a:extLst>
                      <a:ext uri="{0D108BD9-81ED-4DB2-BD59-A6C34878D82A}">
                        <a16:rowId xmlns:a16="http://schemas.microsoft.com/office/drawing/2014/main" val="354886027"/>
                      </a:ext>
                    </a:extLst>
                  </a:tr>
                  <a:tr h="638414">
                    <a:tc>
                      <a:txBody>
                        <a:bodyPr/>
                        <a:lstStyle/>
                        <a:p>
                          <a:r>
                            <a:rPr lang="en-US" sz="1800" b="1" dirty="0" smtClean="0"/>
                            <a:t>Diamagnetism</a:t>
                          </a:r>
                          <a:endParaRPr lang="en-US" sz="1800" b="1" dirty="0"/>
                        </a:p>
                      </a:txBody>
                      <a:tcPr marL="68580" marR="68580" marT="34290" marB="34290"/>
                    </a:tc>
                    <a:tc>
                      <a:txBody>
                        <a:bodyPr/>
                        <a:lstStyle/>
                        <a:p>
                          <a:pPr algn="ctr"/>
                          <a:r>
                            <a:rPr lang="en-US" sz="1800" dirty="0" smtClean="0"/>
                            <a:t>no magnetic moment</a:t>
                          </a:r>
                        </a:p>
                        <a:p>
                          <a:pPr algn="ct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𝑚</m:t>
                                    </m:r>
                                  </m:e>
                                  <m:sub>
                                    <m:r>
                                      <a:rPr lang="en-US" sz="1800" b="0" i="1" smtClean="0">
                                        <a:latin typeface="Cambria Math" panose="02040503050406030204" pitchFamily="18" charset="0"/>
                                      </a:rPr>
                                      <m:t>𝑜𝑟𝑏</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𝑚</m:t>
                                    </m:r>
                                  </m:e>
                                  <m:sub>
                                    <m:r>
                                      <a:rPr lang="en-US" sz="1800" b="0" i="1" smtClean="0">
                                        <a:latin typeface="Cambria Math" panose="02040503050406030204" pitchFamily="18" charset="0"/>
                                      </a:rPr>
                                      <m:t>𝑠𝑝𝑖𝑛</m:t>
                                    </m:r>
                                  </m:sub>
                                </m:sSub>
                                <m:r>
                                  <a:rPr lang="en-US" sz="1800" b="0" i="1" smtClean="0">
                                    <a:latin typeface="Cambria Math" panose="02040503050406030204" pitchFamily="18" charset="0"/>
                                  </a:rPr>
                                  <m:t>=0</m:t>
                                </m:r>
                              </m:oMath>
                            </m:oMathPara>
                          </a14:m>
                          <a:endParaRPr lang="en-US" sz="1800" dirty="0"/>
                        </a:p>
                      </a:txBody>
                      <a:tcPr marL="68580" marR="68580" marT="34290" marB="34290"/>
                    </a:tc>
                    <a:tc>
                      <a:txBody>
                        <a:bodyPr/>
                        <a:lstStyle/>
                        <a:p>
                          <a:pPr algn="ctr"/>
                          <a:r>
                            <a:rPr lang="en-US" sz="1800" dirty="0" smtClean="0"/>
                            <a:t>Small &amp; negative, </a:t>
                          </a:r>
                        </a:p>
                        <a:p>
                          <a:pPr algn="ctr"/>
                          <a:r>
                            <a:rPr lang="en-US" sz="1800" dirty="0" smtClean="0"/>
                            <a:t>-</a:t>
                          </a:r>
                          <a14:m>
                            <m:oMath xmlns:m="http://schemas.openxmlformats.org/officeDocument/2006/math">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−6</m:t>
                                  </m:r>
                                </m:sup>
                              </m:sSup>
                            </m:oMath>
                          </a14:m>
                          <a:r>
                            <a:rPr lang="en-US" sz="1800" dirty="0" smtClean="0"/>
                            <a:t> to -</a:t>
                          </a:r>
                          <a14:m>
                            <m:oMath xmlns:m="http://schemas.openxmlformats.org/officeDocument/2006/math">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−5</m:t>
                                  </m:r>
                                </m:sup>
                              </m:sSup>
                            </m:oMath>
                          </a14:m>
                          <a:endParaRPr lang="en-US" sz="1800" dirty="0"/>
                        </a:p>
                      </a:txBody>
                      <a:tcPr marL="68580" marR="68580" marT="34290" marB="34290"/>
                    </a:tc>
                    <a:extLst>
                      <a:ext uri="{0D108BD9-81ED-4DB2-BD59-A6C34878D82A}">
                        <a16:rowId xmlns:a16="http://schemas.microsoft.com/office/drawing/2014/main" val="3595765727"/>
                      </a:ext>
                    </a:extLst>
                  </a:tr>
                  <a:tr h="638414">
                    <a:tc>
                      <a:txBody>
                        <a:bodyPr/>
                        <a:lstStyle/>
                        <a:p>
                          <a:r>
                            <a:rPr lang="en-US" sz="1800" b="1" dirty="0" err="1" smtClean="0"/>
                            <a:t>Paramagnetism</a:t>
                          </a:r>
                          <a:endParaRPr lang="en-US" sz="1800" b="1" dirty="0"/>
                        </a:p>
                      </a:txBody>
                      <a:tcPr marL="68580" marR="68580" marT="34290" marB="34290"/>
                    </a:tc>
                    <a:tc>
                      <a:txBody>
                        <a:bodyPr/>
                        <a:lstStyle/>
                        <a:p>
                          <a:pPr algn="ctr"/>
                          <a:r>
                            <a:rPr lang="en-US" sz="1800" dirty="0" smtClean="0"/>
                            <a:t>randomly oriented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𝑚</m:t>
                                    </m:r>
                                  </m:e>
                                  <m:sub>
                                    <m:r>
                                      <a:rPr lang="en-US" sz="1800" b="0" i="1" smtClean="0">
                                        <a:latin typeface="Cambria Math" panose="02040503050406030204" pitchFamily="18" charset="0"/>
                                      </a:rPr>
                                      <m:t>𝑜𝑟𝑏</m:t>
                                    </m:r>
                                  </m:sub>
                                </m:sSub>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𝑚</m:t>
                                    </m:r>
                                  </m:e>
                                  <m:sub>
                                    <m:r>
                                      <a:rPr lang="en-US" sz="1800" b="0" i="1" smtClean="0">
                                        <a:latin typeface="Cambria Math" panose="02040503050406030204" pitchFamily="18" charset="0"/>
                                      </a:rPr>
                                      <m:t>𝑠𝑝𝑖𝑛</m:t>
                                    </m:r>
                                  </m:sub>
                                </m:sSub>
                                <m:r>
                                  <a:rPr lang="en-US" sz="1800" b="0" i="1" smtClean="0">
                                    <a:latin typeface="Cambria Math" panose="02040503050406030204" pitchFamily="18" charset="0"/>
                                  </a:rPr>
                                  <m:t>=</m:t>
                                </m:r>
                                <m:r>
                                  <a:rPr lang="en-US" sz="1800" b="0" i="1" smtClean="0">
                                    <a:latin typeface="Cambria Math" panose="02040503050406030204" pitchFamily="18" charset="0"/>
                                  </a:rPr>
                                  <m:t>𝑠𝑚𝑎𝑙𝑙</m:t>
                                </m:r>
                              </m:oMath>
                            </m:oMathPara>
                          </a14:m>
                          <a:endParaRPr lang="en-US" sz="1800" dirty="0"/>
                        </a:p>
                      </a:txBody>
                      <a:tcPr marL="68580" marR="68580" marT="34290" marB="34290"/>
                    </a:tc>
                    <a:tc>
                      <a:txBody>
                        <a:bodyPr/>
                        <a:lstStyle/>
                        <a:p>
                          <a:pPr algn="ctr"/>
                          <a:r>
                            <a:rPr lang="en-US" sz="1800" dirty="0" smtClean="0"/>
                            <a:t>Small &amp; positive, </a:t>
                          </a:r>
                        </a:p>
                        <a:p>
                          <a:pPr algn="ctr"/>
                          <a14:m>
                            <m:oMath xmlns:m="http://schemas.openxmlformats.org/officeDocument/2006/math">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−5</m:t>
                                  </m:r>
                                </m:sup>
                              </m:sSup>
                            </m:oMath>
                          </a14:m>
                          <a:r>
                            <a:rPr lang="en-US" sz="1800" dirty="0" smtClean="0"/>
                            <a:t> to </a:t>
                          </a:r>
                          <a14:m>
                            <m:oMath xmlns:m="http://schemas.openxmlformats.org/officeDocument/2006/math">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oMath>
                          </a14:m>
                          <a:endParaRPr lang="en-US" sz="1800" dirty="0"/>
                        </a:p>
                      </a:txBody>
                      <a:tcPr marL="68580" marR="68580" marT="34290" marB="34290"/>
                    </a:tc>
                    <a:extLst>
                      <a:ext uri="{0D108BD9-81ED-4DB2-BD59-A6C34878D82A}">
                        <a16:rowId xmlns:a16="http://schemas.microsoft.com/office/drawing/2014/main" val="2432441828"/>
                      </a:ext>
                    </a:extLst>
                  </a:tr>
                  <a:tr h="638414">
                    <a:tc>
                      <a:txBody>
                        <a:bodyPr/>
                        <a:lstStyle/>
                        <a:p>
                          <a:r>
                            <a:rPr lang="en-US" sz="1800" b="1" dirty="0" err="1" smtClean="0"/>
                            <a:t>Antiferromagnetism</a:t>
                          </a:r>
                          <a:endParaRPr lang="en-US" sz="1800" b="1" dirty="0"/>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t>antiparallel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𝑚</m:t>
                                    </m:r>
                                  </m:e>
                                  <m:sub>
                                    <m:r>
                                      <a:rPr lang="en-US" sz="1800" b="0" i="1" smtClean="0">
                                        <a:latin typeface="Cambria Math" panose="02040503050406030204" pitchFamily="18" charset="0"/>
                                      </a:rPr>
                                      <m:t>𝑜𝑟𝑏</m:t>
                                    </m:r>
                                  </m:sub>
                                </m:sSub>
                                <m:r>
                                  <a:rPr lang="en-US" sz="1800" b="0" i="1" smtClean="0">
                                    <a:latin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𝑚</m:t>
                                    </m:r>
                                  </m:e>
                                  <m:sub>
                                    <m:r>
                                      <a:rPr lang="en-US" sz="1800" b="0" i="1" smtClean="0">
                                        <a:latin typeface="Cambria Math" panose="02040503050406030204" pitchFamily="18" charset="0"/>
                                      </a:rPr>
                                      <m:t>𝑠𝑝𝑖𝑛</m:t>
                                    </m:r>
                                  </m:sub>
                                </m:sSub>
                                <m:r>
                                  <a:rPr lang="en-US" sz="1800" b="0" i="1" smtClean="0">
                                    <a:latin typeface="Cambria Math" panose="02040503050406030204" pitchFamily="18" charset="0"/>
                                  </a:rPr>
                                  <m:t>|</m:t>
                                </m:r>
                              </m:oMath>
                            </m:oMathPara>
                          </a14:m>
                          <a:endParaRPr lang="en-US" sz="1800" dirty="0"/>
                        </a:p>
                      </a:txBody>
                      <a:tcPr marL="68580" marR="68580" marT="34290" marB="34290"/>
                    </a:tc>
                    <a:tc>
                      <a:txBody>
                        <a:bodyPr/>
                        <a:lstStyle/>
                        <a:p>
                          <a:pPr algn="ctr"/>
                          <a:r>
                            <a:rPr lang="en-US" sz="1800" dirty="0" smtClean="0"/>
                            <a:t>Small &amp; positive, </a:t>
                          </a:r>
                        </a:p>
                        <a:p>
                          <a:pPr algn="ctr"/>
                          <a14:m>
                            <m:oMath xmlns:m="http://schemas.openxmlformats.org/officeDocument/2006/math">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−5</m:t>
                                  </m:r>
                                </m:sup>
                              </m:sSup>
                            </m:oMath>
                          </a14:m>
                          <a:r>
                            <a:rPr lang="en-US" sz="1800" dirty="0" smtClean="0"/>
                            <a:t> to </a:t>
                          </a:r>
                          <a14:m>
                            <m:oMath xmlns:m="http://schemas.openxmlformats.org/officeDocument/2006/math">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oMath>
                          </a14:m>
                          <a:r>
                            <a:rPr lang="en-US" sz="1800" dirty="0" smtClean="0"/>
                            <a:t> </a:t>
                          </a:r>
                          <a:endParaRPr lang="en-US" sz="1800" dirty="0"/>
                        </a:p>
                      </a:txBody>
                      <a:tcPr marL="68580" marR="68580" marT="34290" marB="34290"/>
                    </a:tc>
                    <a:extLst>
                      <a:ext uri="{0D108BD9-81ED-4DB2-BD59-A6C34878D82A}">
                        <a16:rowId xmlns:a16="http://schemas.microsoft.com/office/drawing/2014/main" val="2881254074"/>
                      </a:ext>
                    </a:extLst>
                  </a:tr>
                  <a:tr h="912734">
                    <a:tc>
                      <a:txBody>
                        <a:bodyPr/>
                        <a:lstStyle/>
                        <a:p>
                          <a:r>
                            <a:rPr lang="en-US" sz="1800" b="1" dirty="0" smtClean="0"/>
                            <a:t>Ferrimagnetism</a:t>
                          </a:r>
                          <a:endParaRPr lang="en-US" sz="1800" b="1" dirty="0"/>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t>mixed parallel and antiparallel aligned</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t> </a:t>
                          </a:r>
                          <a14:m>
                            <m:oMath xmlns:m="http://schemas.openxmlformats.org/officeDocument/2006/math">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𝑚</m:t>
                                  </m:r>
                                </m:e>
                                <m:sub>
                                  <m:r>
                                    <a:rPr lang="en-US" sz="1800" b="0" i="1" smtClean="0">
                                      <a:latin typeface="Cambria Math" panose="02040503050406030204" pitchFamily="18" charset="0"/>
                                    </a:rPr>
                                    <m:t>𝑜𝑟𝑏</m:t>
                                  </m:r>
                                </m:sub>
                              </m:sSub>
                              <m:r>
                                <a:rPr lang="en-US" sz="1800" b="0" i="1" smtClean="0">
                                  <a:latin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𝑚</m:t>
                                  </m:r>
                                </m:e>
                                <m:sub>
                                  <m:r>
                                    <a:rPr lang="en-US" sz="1800" b="0" i="1" smtClean="0">
                                      <a:latin typeface="Cambria Math" panose="02040503050406030204" pitchFamily="18" charset="0"/>
                                    </a:rPr>
                                    <m:t>𝑠𝑝𝑖𝑛</m:t>
                                  </m:r>
                                </m:sub>
                              </m:sSub>
                              <m:r>
                                <a:rPr lang="en-US" sz="1800" b="0" i="1" smtClean="0">
                                  <a:latin typeface="Cambria Math" panose="02040503050406030204" pitchFamily="18" charset="0"/>
                                </a:rPr>
                                <m:t>|</m:t>
                              </m:r>
                            </m:oMath>
                          </a14:m>
                          <a:endParaRPr lang="en-US" sz="1800" dirty="0" smtClean="0"/>
                        </a:p>
                      </a:txBody>
                      <a:tcPr marL="68580" marR="68580" marT="34290" marB="34290"/>
                    </a:tc>
                    <a:tc>
                      <a:txBody>
                        <a:bodyPr/>
                        <a:lstStyle/>
                        <a:p>
                          <a:pPr algn="ctr"/>
                          <a:r>
                            <a:rPr lang="en-US" sz="1800" dirty="0" smtClean="0"/>
                            <a:t>large (below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𝑇</m:t>
                                  </m:r>
                                </m:e>
                                <m:sub>
                                  <m:r>
                                    <a:rPr lang="en-US" sz="1800" b="0" i="1" smtClean="0">
                                      <a:latin typeface="Cambria Math" panose="02040503050406030204" pitchFamily="18" charset="0"/>
                                    </a:rPr>
                                    <m:t>𝐶𝑢𝑟𝑖𝑒</m:t>
                                  </m:r>
                                </m:sub>
                              </m:sSub>
                            </m:oMath>
                          </a14:m>
                          <a:r>
                            <a:rPr lang="en-US" sz="1800" dirty="0" smtClean="0"/>
                            <a:t>),</a:t>
                          </a:r>
                        </a:p>
                        <a:p>
                          <a:pPr algn="ctr"/>
                          <a14:m>
                            <m:oMath xmlns:m="http://schemas.openxmlformats.org/officeDocument/2006/math">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oMath>
                          </a14:m>
                          <a:r>
                            <a:rPr lang="en-US" sz="1800" dirty="0" smtClean="0"/>
                            <a:t> to </a:t>
                          </a:r>
                          <a14:m>
                            <m:oMath xmlns:m="http://schemas.openxmlformats.org/officeDocument/2006/math">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2</m:t>
                                  </m:r>
                                </m:sup>
                              </m:sSup>
                            </m:oMath>
                          </a14:m>
                          <a:endParaRPr lang="en-US" sz="1800" dirty="0"/>
                        </a:p>
                      </a:txBody>
                      <a:tcPr marL="68580" marR="68580" marT="34290" marB="34290"/>
                    </a:tc>
                    <a:extLst>
                      <a:ext uri="{0D108BD9-81ED-4DB2-BD59-A6C34878D82A}">
                        <a16:rowId xmlns:a16="http://schemas.microsoft.com/office/drawing/2014/main" val="1821211482"/>
                      </a:ext>
                    </a:extLst>
                  </a:tr>
                  <a:tr h="638414">
                    <a:tc>
                      <a:txBody>
                        <a:bodyPr/>
                        <a:lstStyle/>
                        <a:p>
                          <a:r>
                            <a:rPr lang="en-US" sz="1800" b="1" dirty="0" smtClean="0"/>
                            <a:t>Ferromagnetism</a:t>
                          </a:r>
                          <a:endParaRPr lang="en-US" sz="1800" b="1" dirty="0"/>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t>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𝑚</m:t>
                                    </m:r>
                                  </m:e>
                                  <m:sub>
                                    <m:r>
                                      <a:rPr lang="en-US" sz="1800" b="0" i="1" smtClean="0">
                                        <a:latin typeface="Cambria Math" panose="02040503050406030204" pitchFamily="18" charset="0"/>
                                      </a:rPr>
                                      <m:t>𝑜𝑟𝑏</m:t>
                                    </m:r>
                                  </m:sub>
                                </m:sSub>
                                <m:r>
                                  <a:rPr lang="en-US" sz="1800" b="0" i="1" smtClean="0">
                                    <a:latin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𝑚</m:t>
                                    </m:r>
                                  </m:e>
                                  <m:sub>
                                    <m:r>
                                      <a:rPr lang="en-US" sz="1800" b="0" i="1" smtClean="0">
                                        <a:latin typeface="Cambria Math" panose="02040503050406030204" pitchFamily="18" charset="0"/>
                                      </a:rPr>
                                      <m:t>𝑠𝑝𝑖𝑛</m:t>
                                    </m:r>
                                  </m:sub>
                                </m:sSub>
                                <m:r>
                                  <a:rPr lang="en-US" sz="1800" b="0" i="1" smtClean="0">
                                    <a:latin typeface="Cambria Math" panose="02040503050406030204" pitchFamily="18" charset="0"/>
                                  </a:rPr>
                                  <m:t>|</m:t>
                                </m:r>
                              </m:oMath>
                            </m:oMathPara>
                          </a14:m>
                          <a:endParaRPr lang="en-US" sz="1800" dirty="0" smtClean="0"/>
                        </a:p>
                      </a:txBody>
                      <a:tcPr marL="68580" marR="68580" marT="34290" marB="34290"/>
                    </a:tc>
                    <a:tc>
                      <a:txBody>
                        <a:bodyPr/>
                        <a:lstStyle/>
                        <a:p>
                          <a:pPr algn="ctr"/>
                          <a:r>
                            <a:rPr lang="en-US" sz="1800" dirty="0" smtClean="0"/>
                            <a:t>large (below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𝑇</m:t>
                                  </m:r>
                                </m:e>
                                <m:sub>
                                  <m:r>
                                    <a:rPr lang="en-US" sz="1800" b="0" i="1" smtClean="0">
                                      <a:latin typeface="Cambria Math" panose="02040503050406030204" pitchFamily="18" charset="0"/>
                                    </a:rPr>
                                    <m:t>𝐶𝑢𝑟𝑖𝑒</m:t>
                                  </m:r>
                                </m:sub>
                              </m:sSub>
                            </m:oMath>
                          </a14:m>
                          <a:r>
                            <a:rPr lang="en-US" sz="1800" dirty="0" smtClean="0"/>
                            <a:t>),</a:t>
                          </a:r>
                        </a:p>
                        <a:p>
                          <a:pPr algn="ctr"/>
                          <a14:m>
                            <m:oMath xmlns:m="http://schemas.openxmlformats.org/officeDocument/2006/math">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2</m:t>
                                  </m:r>
                                </m:sup>
                              </m:sSup>
                            </m:oMath>
                          </a14:m>
                          <a:r>
                            <a:rPr lang="en-US" sz="1800" dirty="0" smtClean="0"/>
                            <a:t> to </a:t>
                          </a:r>
                          <a14:m>
                            <m:oMath xmlns:m="http://schemas.openxmlformats.org/officeDocument/2006/math">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6</m:t>
                                  </m:r>
                                </m:sup>
                              </m:sSup>
                            </m:oMath>
                          </a14:m>
                          <a:endParaRPr lang="en-US" sz="1800" dirty="0"/>
                        </a:p>
                      </a:txBody>
                      <a:tcPr marL="68580" marR="68580" marT="34290" marB="34290"/>
                    </a:tc>
                    <a:extLst>
                      <a:ext uri="{0D108BD9-81ED-4DB2-BD59-A6C34878D82A}">
                        <a16:rowId xmlns:a16="http://schemas.microsoft.com/office/drawing/2014/main" val="3615896284"/>
                      </a:ext>
                    </a:extLst>
                  </a:tr>
                </a:tbl>
              </a:graphicData>
            </a:graphic>
          </p:graphicFrame>
        </mc:Choice>
        <mc:Fallback xmlns="">
          <p:graphicFrame>
            <p:nvGraphicFramePr>
              <p:cNvPr id="4" name="Table 3"/>
              <p:cNvGraphicFramePr>
                <a:graphicFrameLocks noGrp="1"/>
              </p:cNvGraphicFramePr>
              <p:nvPr>
                <p:extLst/>
              </p:nvPr>
            </p:nvGraphicFramePr>
            <p:xfrm>
              <a:off x="602671" y="2021356"/>
              <a:ext cx="7912680" cy="3809365"/>
            </p:xfrm>
            <a:graphic>
              <a:graphicData uri="http://schemas.openxmlformats.org/drawingml/2006/table">
                <a:tbl>
                  <a:tblPr firstRow="1" bandRow="1">
                    <a:tableStyleId>{5940675A-B579-460E-94D1-54222C63F5DA}</a:tableStyleId>
                  </a:tblPr>
                  <a:tblGrid>
                    <a:gridCol w="2070335">
                      <a:extLst>
                        <a:ext uri="{9D8B030D-6E8A-4147-A177-3AD203B41FA5}">
                          <a16:colId xmlns:a16="http://schemas.microsoft.com/office/drawing/2014/main" val="3036728287"/>
                        </a:ext>
                      </a:extLst>
                    </a:gridCol>
                    <a:gridCol w="2944310">
                      <a:extLst>
                        <a:ext uri="{9D8B030D-6E8A-4147-A177-3AD203B41FA5}">
                          <a16:colId xmlns:a16="http://schemas.microsoft.com/office/drawing/2014/main" val="789189037"/>
                        </a:ext>
                      </a:extLst>
                    </a:gridCol>
                    <a:gridCol w="2898035">
                      <a:extLst>
                        <a:ext uri="{9D8B030D-6E8A-4147-A177-3AD203B41FA5}">
                          <a16:colId xmlns:a16="http://schemas.microsoft.com/office/drawing/2014/main" val="3659488661"/>
                        </a:ext>
                      </a:extLst>
                    </a:gridCol>
                  </a:tblGrid>
                  <a:tr h="342900">
                    <a:tc>
                      <a:txBody>
                        <a:bodyPr/>
                        <a:lstStyle/>
                        <a:p>
                          <a:endParaRPr lang="en-US" sz="1800" b="1" dirty="0"/>
                        </a:p>
                      </a:txBody>
                      <a:tcPr marL="68580" marR="68580" marT="34290" marB="34290"/>
                    </a:tc>
                    <a:tc>
                      <a:txBody>
                        <a:bodyPr/>
                        <a:lstStyle/>
                        <a:p>
                          <a:pPr algn="ctr"/>
                          <a:r>
                            <a:rPr lang="en-US" sz="1800" b="1" dirty="0" smtClean="0"/>
                            <a:t>Magnetic Moments</a:t>
                          </a:r>
                          <a:endParaRPr lang="en-US" sz="1800" b="1" dirty="0"/>
                        </a:p>
                      </a:txBody>
                      <a:tcPr marL="68580" marR="68580" marT="34290" marB="34290"/>
                    </a:tc>
                    <a:tc>
                      <a:txBody>
                        <a:bodyPr/>
                        <a:lstStyle/>
                        <a:p>
                          <a:endParaRPr lang="en-US"/>
                        </a:p>
                      </a:txBody>
                      <a:tcPr marL="68580" marR="68580" marT="34290" marB="34290">
                        <a:blipFill>
                          <a:blip r:embed="rId3"/>
                          <a:stretch>
                            <a:fillRect l="-173109" t="-12500" r="-420" b="-1042857"/>
                          </a:stretch>
                        </a:blipFill>
                      </a:tcPr>
                    </a:tc>
                    <a:extLst>
                      <a:ext uri="{0D108BD9-81ED-4DB2-BD59-A6C34878D82A}">
                        <a16:rowId xmlns:a16="http://schemas.microsoft.com/office/drawing/2014/main" val="354886027"/>
                      </a:ext>
                    </a:extLst>
                  </a:tr>
                  <a:tr h="638429">
                    <a:tc>
                      <a:txBody>
                        <a:bodyPr/>
                        <a:lstStyle/>
                        <a:p>
                          <a:r>
                            <a:rPr lang="en-US" sz="1800" b="1" dirty="0" smtClean="0"/>
                            <a:t>Diamagnetism</a:t>
                          </a:r>
                          <a:endParaRPr lang="en-US" sz="1800" b="1" dirty="0"/>
                        </a:p>
                      </a:txBody>
                      <a:tcPr marL="68580" marR="68580" marT="34290" marB="34290"/>
                    </a:tc>
                    <a:tc>
                      <a:txBody>
                        <a:bodyPr/>
                        <a:lstStyle/>
                        <a:p>
                          <a:endParaRPr lang="en-US"/>
                        </a:p>
                      </a:txBody>
                      <a:tcPr marL="68580" marR="68580" marT="34290" marB="34290">
                        <a:blipFill>
                          <a:blip r:embed="rId3"/>
                          <a:stretch>
                            <a:fillRect l="-70600" t="-60000" r="-98965" b="-456190"/>
                          </a:stretch>
                        </a:blipFill>
                      </a:tcPr>
                    </a:tc>
                    <a:tc>
                      <a:txBody>
                        <a:bodyPr/>
                        <a:lstStyle/>
                        <a:p>
                          <a:endParaRPr lang="en-US"/>
                        </a:p>
                      </a:txBody>
                      <a:tcPr marL="68580" marR="68580" marT="34290" marB="34290">
                        <a:blipFill>
                          <a:blip r:embed="rId3"/>
                          <a:stretch>
                            <a:fillRect l="-173109" t="-60000" r="-420" b="-456190"/>
                          </a:stretch>
                        </a:blipFill>
                      </a:tcPr>
                    </a:tc>
                    <a:extLst>
                      <a:ext uri="{0D108BD9-81ED-4DB2-BD59-A6C34878D82A}">
                        <a16:rowId xmlns:a16="http://schemas.microsoft.com/office/drawing/2014/main" val="3595765727"/>
                      </a:ext>
                    </a:extLst>
                  </a:tr>
                  <a:tr h="638429">
                    <a:tc>
                      <a:txBody>
                        <a:bodyPr/>
                        <a:lstStyle/>
                        <a:p>
                          <a:r>
                            <a:rPr lang="en-US" sz="1800" b="1" dirty="0" err="1" smtClean="0"/>
                            <a:t>Paramagnetism</a:t>
                          </a:r>
                          <a:endParaRPr lang="en-US" sz="1800" b="1" dirty="0"/>
                        </a:p>
                      </a:txBody>
                      <a:tcPr marL="68580" marR="68580" marT="34290" marB="34290"/>
                    </a:tc>
                    <a:tc>
                      <a:txBody>
                        <a:bodyPr/>
                        <a:lstStyle/>
                        <a:p>
                          <a:endParaRPr lang="en-US"/>
                        </a:p>
                      </a:txBody>
                      <a:tcPr marL="68580" marR="68580" marT="34290" marB="34290">
                        <a:blipFill>
                          <a:blip r:embed="rId3"/>
                          <a:stretch>
                            <a:fillRect l="-70600" t="-160000" r="-98965" b="-356190"/>
                          </a:stretch>
                        </a:blipFill>
                      </a:tcPr>
                    </a:tc>
                    <a:tc>
                      <a:txBody>
                        <a:bodyPr/>
                        <a:lstStyle/>
                        <a:p>
                          <a:endParaRPr lang="en-US"/>
                        </a:p>
                      </a:txBody>
                      <a:tcPr marL="68580" marR="68580" marT="34290" marB="34290">
                        <a:blipFill>
                          <a:blip r:embed="rId3"/>
                          <a:stretch>
                            <a:fillRect l="-173109" t="-160000" r="-420" b="-356190"/>
                          </a:stretch>
                        </a:blipFill>
                      </a:tcPr>
                    </a:tc>
                    <a:extLst>
                      <a:ext uri="{0D108BD9-81ED-4DB2-BD59-A6C34878D82A}">
                        <a16:rowId xmlns:a16="http://schemas.microsoft.com/office/drawing/2014/main" val="2432441828"/>
                      </a:ext>
                    </a:extLst>
                  </a:tr>
                  <a:tr h="638429">
                    <a:tc>
                      <a:txBody>
                        <a:bodyPr/>
                        <a:lstStyle/>
                        <a:p>
                          <a:r>
                            <a:rPr lang="en-US" sz="1800" b="1" dirty="0" err="1" smtClean="0"/>
                            <a:t>Antiferromagnetism</a:t>
                          </a:r>
                          <a:endParaRPr lang="en-US" sz="1800" b="1" dirty="0"/>
                        </a:p>
                      </a:txBody>
                      <a:tcPr marL="68580" marR="68580" marT="34290" marB="34290"/>
                    </a:tc>
                    <a:tc>
                      <a:txBody>
                        <a:bodyPr/>
                        <a:lstStyle/>
                        <a:p>
                          <a:endParaRPr lang="en-US"/>
                        </a:p>
                      </a:txBody>
                      <a:tcPr marL="68580" marR="68580" marT="34290" marB="34290">
                        <a:blipFill>
                          <a:blip r:embed="rId3"/>
                          <a:stretch>
                            <a:fillRect l="-70600" t="-260000" r="-98965" b="-256190"/>
                          </a:stretch>
                        </a:blipFill>
                      </a:tcPr>
                    </a:tc>
                    <a:tc>
                      <a:txBody>
                        <a:bodyPr/>
                        <a:lstStyle/>
                        <a:p>
                          <a:endParaRPr lang="en-US"/>
                        </a:p>
                      </a:txBody>
                      <a:tcPr marL="68580" marR="68580" marT="34290" marB="34290">
                        <a:blipFill>
                          <a:blip r:embed="rId3"/>
                          <a:stretch>
                            <a:fillRect l="-173109" t="-260000" r="-420" b="-256190"/>
                          </a:stretch>
                        </a:blipFill>
                      </a:tcPr>
                    </a:tc>
                    <a:extLst>
                      <a:ext uri="{0D108BD9-81ED-4DB2-BD59-A6C34878D82A}">
                        <a16:rowId xmlns:a16="http://schemas.microsoft.com/office/drawing/2014/main" val="2881254074"/>
                      </a:ext>
                    </a:extLst>
                  </a:tr>
                  <a:tr h="912749">
                    <a:tc>
                      <a:txBody>
                        <a:bodyPr/>
                        <a:lstStyle/>
                        <a:p>
                          <a:r>
                            <a:rPr lang="en-US" sz="1800" b="1" dirty="0" smtClean="0"/>
                            <a:t>Ferrimagnetism</a:t>
                          </a:r>
                          <a:endParaRPr lang="en-US" sz="1800" b="1" dirty="0"/>
                        </a:p>
                      </a:txBody>
                      <a:tcPr marL="68580" marR="68580" marT="34290" marB="34290"/>
                    </a:tc>
                    <a:tc>
                      <a:txBody>
                        <a:bodyPr/>
                        <a:lstStyle/>
                        <a:p>
                          <a:endParaRPr lang="en-US"/>
                        </a:p>
                      </a:txBody>
                      <a:tcPr marL="68580" marR="68580" marT="34290" marB="34290">
                        <a:blipFill>
                          <a:blip r:embed="rId3"/>
                          <a:stretch>
                            <a:fillRect l="-70600" t="-252000" r="-98965" b="-79333"/>
                          </a:stretch>
                        </a:blipFill>
                      </a:tcPr>
                    </a:tc>
                    <a:tc>
                      <a:txBody>
                        <a:bodyPr/>
                        <a:lstStyle/>
                        <a:p>
                          <a:endParaRPr lang="en-US"/>
                        </a:p>
                      </a:txBody>
                      <a:tcPr marL="68580" marR="68580" marT="34290" marB="34290">
                        <a:blipFill>
                          <a:blip r:embed="rId3"/>
                          <a:stretch>
                            <a:fillRect l="-173109" t="-252000" r="-420" b="-79333"/>
                          </a:stretch>
                        </a:blipFill>
                      </a:tcPr>
                    </a:tc>
                    <a:extLst>
                      <a:ext uri="{0D108BD9-81ED-4DB2-BD59-A6C34878D82A}">
                        <a16:rowId xmlns:a16="http://schemas.microsoft.com/office/drawing/2014/main" val="1821211482"/>
                      </a:ext>
                    </a:extLst>
                  </a:tr>
                  <a:tr h="638429">
                    <a:tc>
                      <a:txBody>
                        <a:bodyPr/>
                        <a:lstStyle/>
                        <a:p>
                          <a:r>
                            <a:rPr lang="en-US" sz="1800" b="1" dirty="0" smtClean="0"/>
                            <a:t>Ferromagnetism</a:t>
                          </a:r>
                          <a:endParaRPr lang="en-US" sz="1800" b="1" dirty="0"/>
                        </a:p>
                      </a:txBody>
                      <a:tcPr marL="68580" marR="68580" marT="34290" marB="34290"/>
                    </a:tc>
                    <a:tc>
                      <a:txBody>
                        <a:bodyPr/>
                        <a:lstStyle/>
                        <a:p>
                          <a:endParaRPr lang="en-US"/>
                        </a:p>
                      </a:txBody>
                      <a:tcPr marL="68580" marR="68580" marT="34290" marB="34290">
                        <a:blipFill>
                          <a:blip r:embed="rId3"/>
                          <a:stretch>
                            <a:fillRect l="-70600" t="-502857" r="-98965" b="-13333"/>
                          </a:stretch>
                        </a:blipFill>
                      </a:tcPr>
                    </a:tc>
                    <a:tc>
                      <a:txBody>
                        <a:bodyPr/>
                        <a:lstStyle/>
                        <a:p>
                          <a:endParaRPr lang="en-US"/>
                        </a:p>
                      </a:txBody>
                      <a:tcPr marL="68580" marR="68580" marT="34290" marB="34290">
                        <a:blipFill>
                          <a:blip r:embed="rId3"/>
                          <a:stretch>
                            <a:fillRect l="-173109" t="-502857" r="-420" b="-13333"/>
                          </a:stretch>
                        </a:blipFill>
                      </a:tcPr>
                    </a:tc>
                    <a:extLst>
                      <a:ext uri="{0D108BD9-81ED-4DB2-BD59-A6C34878D82A}">
                        <a16:rowId xmlns:a16="http://schemas.microsoft.com/office/drawing/2014/main" val="3615896284"/>
                      </a:ext>
                    </a:extLst>
                  </a:tr>
                </a:tbl>
              </a:graphicData>
            </a:graphic>
          </p:graphicFrame>
        </mc:Fallback>
      </mc:AlternateContent>
    </p:spTree>
    <p:extLst>
      <p:ext uri="{BB962C8B-B14F-4D97-AF65-F5344CB8AC3E}">
        <p14:creationId xmlns:p14="http://schemas.microsoft.com/office/powerpoint/2010/main" val="4144526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Magnetic Materials</a:t>
            </a:r>
          </a:p>
        </p:txBody>
      </p:sp>
      <p:pic>
        <p:nvPicPr>
          <p:cNvPr id="4" name="Content Placeholder 3"/>
          <p:cNvPicPr>
            <a:picLocks noGrp="1" noChangeAspect="1"/>
          </p:cNvPicPr>
          <p:nvPr>
            <p:ph idx="1"/>
          </p:nvPr>
        </p:nvPicPr>
        <p:blipFill>
          <a:blip r:embed="rId2"/>
          <a:stretch>
            <a:fillRect/>
          </a:stretch>
        </p:blipFill>
        <p:spPr>
          <a:xfrm>
            <a:off x="1957512" y="2125266"/>
            <a:ext cx="4806970" cy="3707375"/>
          </a:xfrm>
          <a:prstGeom prst="rect">
            <a:avLst/>
          </a:prstGeom>
        </p:spPr>
      </p:pic>
    </p:spTree>
    <p:extLst>
      <p:ext uri="{BB962C8B-B14F-4D97-AF65-F5344CB8AC3E}">
        <p14:creationId xmlns:p14="http://schemas.microsoft.com/office/powerpoint/2010/main" val="2507403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Magnetic Hysteresis</a:t>
            </a:r>
            <a:endParaRPr lang="en-US" dirty="0"/>
          </a:p>
        </p:txBody>
      </p:sp>
      <p:pic>
        <p:nvPicPr>
          <p:cNvPr id="4" name="Content Placeholder 3"/>
          <p:cNvPicPr>
            <a:picLocks noGrp="1" noChangeAspect="1"/>
          </p:cNvPicPr>
          <p:nvPr>
            <p:ph idx="1"/>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b="6884"/>
          <a:stretch/>
        </p:blipFill>
        <p:spPr>
          <a:xfrm>
            <a:off x="4945163" y="1002723"/>
            <a:ext cx="4015226" cy="4883727"/>
          </a:xfrm>
          <a:prstGeom prst="rect">
            <a:avLst/>
          </a:prstGeom>
        </p:spPr>
      </p:pic>
      <p:sp>
        <p:nvSpPr>
          <p:cNvPr id="3" name="TextBox 2"/>
          <p:cNvSpPr txBox="1"/>
          <p:nvPr/>
        </p:nvSpPr>
        <p:spPr>
          <a:xfrm>
            <a:off x="628650" y="2253637"/>
            <a:ext cx="3901787" cy="2862322"/>
          </a:xfrm>
          <a:prstGeom prst="rect">
            <a:avLst/>
          </a:prstGeom>
          <a:noFill/>
        </p:spPr>
        <p:txBody>
          <a:bodyPr wrap="square" rtlCol="0">
            <a:spAutoFit/>
          </a:bodyPr>
          <a:lstStyle/>
          <a:p>
            <a:pPr marL="214313" indent="-214313">
              <a:buFont typeface="Arial" panose="020B0604020202020204" pitchFamily="34" charset="0"/>
              <a:buChar char="•"/>
            </a:pPr>
            <a:r>
              <a:rPr lang="en-US" dirty="0"/>
              <a:t>Ferromagnetic materials are non-linear as their permeability varies with the strength of applied field intensity.</a:t>
            </a:r>
          </a:p>
          <a:p>
            <a:pPr marL="214313" indent="-214313">
              <a:buFont typeface="Arial" panose="020B0604020202020204" pitchFamily="34" charset="0"/>
              <a:buChar char="•"/>
            </a:pPr>
            <a:r>
              <a:rPr lang="en-US" dirty="0"/>
              <a:t>The flux in a ferromagnetic material depends on the instantaneous Magnetomotive force and its history. </a:t>
            </a:r>
          </a:p>
          <a:p>
            <a:pPr marL="214313" indent="-214313">
              <a:buFont typeface="Arial" panose="020B0604020202020204" pitchFamily="34" charset="0"/>
              <a:buChar char="•"/>
            </a:pPr>
            <a:r>
              <a:rPr lang="en-US" dirty="0"/>
              <a:t>At high magnetic field intensity, the material saturates, limiting further increase of Magnetic Flux.</a:t>
            </a:r>
          </a:p>
        </p:txBody>
      </p:sp>
      <p:pic>
        <p:nvPicPr>
          <p:cNvPr id="5" name="Picture 2" descr="Image result for magnetic domains"/>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9721"/>
          <a:stretch/>
        </p:blipFill>
        <p:spPr bwMode="auto">
          <a:xfrm>
            <a:off x="7772478" y="1628179"/>
            <a:ext cx="1074472" cy="7486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magnetic domains"/>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50184"/>
          <a:stretch/>
        </p:blipFill>
        <p:spPr bwMode="auto">
          <a:xfrm>
            <a:off x="6322047" y="3853809"/>
            <a:ext cx="987137" cy="694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5946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TotalTime>
  <Words>2827</Words>
  <Application>Microsoft Office PowerPoint</Application>
  <PresentationFormat>On-screen Show (4:3)</PresentationFormat>
  <Paragraphs>367</Paragraphs>
  <Slides>48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Calibri</vt:lpstr>
      <vt:lpstr>Cambria Math</vt:lpstr>
      <vt:lpstr>Times New Roman</vt:lpstr>
      <vt:lpstr>Wingdings</vt:lpstr>
      <vt:lpstr>Office Theme</vt:lpstr>
      <vt:lpstr>Modeling and Simulation of Magnetic Transmission Lines</vt:lpstr>
      <vt:lpstr>Research Objectives</vt:lpstr>
      <vt:lpstr>Introduction to Magnetic Transmission Lines</vt:lpstr>
      <vt:lpstr>Applications of Magnetic Transmission Lines</vt:lpstr>
      <vt:lpstr>Applications of Magnetic Transmission Lines</vt:lpstr>
      <vt:lpstr>Magnetization and Permeability</vt:lpstr>
      <vt:lpstr>Properties of Magnetic Materials</vt:lpstr>
      <vt:lpstr>Properties of Magnetic Materials</vt:lpstr>
      <vt:lpstr>Magnetic Hysteresis</vt:lpstr>
      <vt:lpstr>IEC 60404-1:2016 Classification of Magnetic Materials</vt:lpstr>
      <vt:lpstr>Magnetic Circuit Modeling</vt:lpstr>
      <vt:lpstr>Lossy Complex Magnetic Reluctance Model for Magnetic Circuits</vt:lpstr>
      <vt:lpstr>Lossy Complex Magnetic Reluctance Model for Magnetic Circuits</vt:lpstr>
      <vt:lpstr>Power Invariant Permeance-Capacitance Model</vt:lpstr>
      <vt:lpstr>Power Invariant Permeance-Capacitance Model</vt:lpstr>
      <vt:lpstr>Validation of Permeance-Capacitance Model</vt:lpstr>
      <vt:lpstr>Magnetic Transmission Line Model</vt:lpstr>
      <vt:lpstr>Components in Transmission Line Model</vt:lpstr>
      <vt:lpstr>Energy Loss and Energy Storage</vt:lpstr>
      <vt:lpstr>Lossless Transmission Lines</vt:lpstr>
      <vt:lpstr>Lossy Transmission Lines</vt:lpstr>
      <vt:lpstr>Comparison of Different Models </vt:lpstr>
      <vt:lpstr>MEEP: Electromagnetic Simulations</vt:lpstr>
      <vt:lpstr>Introduction to MEEP</vt:lpstr>
      <vt:lpstr>MEEP: Fully Symmetric Maxwell’s Equations (1861) with Fictitious Magnetic Monopoles</vt:lpstr>
      <vt:lpstr>MEEP: Finite Difference Time Domain Method</vt:lpstr>
      <vt:lpstr>MEEP: Yee Lattice</vt:lpstr>
      <vt:lpstr>MEEP: Boundary Conditions </vt:lpstr>
      <vt:lpstr>MEEP: Material Inhomogeneity</vt:lpstr>
      <vt:lpstr>MEEP: Material Dispersion</vt:lpstr>
      <vt:lpstr>MEEP: Material Dispersion Drude-Lorentzian Model (1900) </vt:lpstr>
      <vt:lpstr>MEEP: Material Non-Linearity</vt:lpstr>
      <vt:lpstr>MEEP: Gyromagnetism</vt:lpstr>
      <vt:lpstr>MEEP: Field Patterns and Green’s Functions</vt:lpstr>
      <vt:lpstr>MEEP: Transmittance Spectra</vt:lpstr>
      <vt:lpstr>Simulations for Magnetic Transmission Lines</vt:lpstr>
      <vt:lpstr>MEEP Simulations for Magnetic Transmission Lines</vt:lpstr>
      <vt:lpstr>MEEP Simulation for Wideband Transformer</vt:lpstr>
      <vt:lpstr>MEEP Simulation for Wideband Transformer: Flow chart</vt:lpstr>
      <vt:lpstr>Simulation for Wideband Transformer: Losses</vt:lpstr>
      <vt:lpstr>Simulation for Wideband Transformer: Cross Talk and Shielding</vt:lpstr>
      <vt:lpstr>MATLAB Simulation for Wideband Transformer: Cross Talk and Shielding</vt:lpstr>
      <vt:lpstr>Limitations of simulators</vt:lpstr>
      <vt:lpstr>Conclusion and Scope for Further Work</vt:lpstr>
      <vt:lpstr>References</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Yooshaa</dc:creator>
  <cp:lastModifiedBy>Muhammad Amaar</cp:lastModifiedBy>
  <cp:revision>17</cp:revision>
  <dcterms:created xsi:type="dcterms:W3CDTF">2006-08-16T00:00:00Z</dcterms:created>
  <dcterms:modified xsi:type="dcterms:W3CDTF">2020-06-14T17:31:06Z</dcterms:modified>
</cp:coreProperties>
</file>